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6" r:id="rId2"/>
    <p:sldId id="256" r:id="rId3"/>
    <p:sldId id="257" r:id="rId4"/>
    <p:sldId id="271" r:id="rId5"/>
    <p:sldId id="263" r:id="rId6"/>
    <p:sldId id="268" r:id="rId7"/>
    <p:sldId id="272" r:id="rId8"/>
    <p:sldId id="260" r:id="rId9"/>
    <p:sldId id="267" r:id="rId10"/>
    <p:sldId id="270" r:id="rId11"/>
    <p:sldId id="262" r:id="rId12"/>
    <p:sldId id="258" r:id="rId13"/>
    <p:sldId id="269" r:id="rId14"/>
    <p:sldId id="264" r:id="rId15"/>
    <p:sldId id="274" r:id="rId16"/>
    <p:sldId id="273" r:id="rId17"/>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8305" autoAdjust="0"/>
    <p:restoredTop sz="94660"/>
  </p:normalViewPr>
  <p:slideViewPr>
    <p:cSldViewPr snapToObjects="1">
      <p:cViewPr varScale="1">
        <p:scale>
          <a:sx n="92" d="100"/>
          <a:sy n="92" d="100"/>
        </p:scale>
        <p:origin x="-9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C88FAEB-8D8F-0B49-B21A-1E5037EB198F}" type="datetimeFigureOut">
              <a:rPr lang="es-ES_tradnl" smtClean="0"/>
              <a:pPr/>
              <a:t>11/12/12</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79F16DE-ABE8-B140-ACFF-11A42F05E2F7}" type="slidenum">
              <a:rPr lang="es-ES_tradnl" smtClean="0"/>
              <a:pPr/>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8FAEB-8D8F-0B49-B21A-1E5037EB198F}" type="datetimeFigureOut">
              <a:rPr lang="es-ES_tradnl" smtClean="0"/>
              <a:pPr/>
              <a:t>11/12/12</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F16DE-ABE8-B140-ACFF-11A42F05E2F7}" type="slidenum">
              <a:rPr lang="es-ES_tradnl" smtClean="0"/>
              <a:pPr/>
              <a:t>‹Nr.›</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a:bodyPr>
          <a:lstStyle/>
          <a:p>
            <a:pPr algn="r">
              <a:buNone/>
            </a:pPr>
            <a:r>
              <a:rPr lang="es-ES_tradnl" dirty="0" smtClean="0"/>
              <a:t>El impacto</a:t>
            </a:r>
            <a:r>
              <a:rPr lang="es-ES_tradnl" dirty="0" smtClean="0"/>
              <a:t> de </a:t>
            </a:r>
            <a:r>
              <a:rPr lang="es-ES_tradnl" dirty="0" smtClean="0"/>
              <a:t>la crisis</a:t>
            </a:r>
            <a:r>
              <a:rPr lang="es-ES_tradnl" dirty="0" smtClean="0"/>
              <a:t> y de las pol</a:t>
            </a:r>
            <a:r>
              <a:rPr lang="es-ES_tradnl" dirty="0" smtClean="0"/>
              <a:t>íticas de ajuste en Navarra</a:t>
            </a:r>
            <a:endParaRPr lang="es-ES_tradnl" dirty="0" smtClean="0"/>
          </a:p>
          <a:p>
            <a:pPr algn="r">
              <a:buNone/>
            </a:pPr>
            <a:endParaRPr lang="es-ES_tradnl" dirty="0" smtClean="0"/>
          </a:p>
          <a:p>
            <a:pPr algn="r">
              <a:buNone/>
            </a:pPr>
            <a:endParaRPr lang="es-ES_tradnl" dirty="0" smtClean="0"/>
          </a:p>
          <a:p>
            <a:pPr algn="r">
              <a:buNone/>
            </a:pPr>
            <a:endParaRPr lang="es-ES_tradnl" dirty="0" smtClean="0"/>
          </a:p>
          <a:p>
            <a:pPr algn="r">
              <a:buNone/>
            </a:pPr>
            <a:endParaRPr lang="es-ES_tradnl" dirty="0" smtClean="0"/>
          </a:p>
          <a:p>
            <a:pPr algn="r">
              <a:buNone/>
            </a:pPr>
            <a:r>
              <a:rPr lang="es-ES_tradnl" sz="2000" dirty="0" smtClean="0"/>
              <a:t>11 diciembre Tudela</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ítulo 1"/>
          <p:cNvSpPr>
            <a:spLocks noGrp="1"/>
          </p:cNvSpPr>
          <p:nvPr>
            <p:ph type="title"/>
          </p:nvPr>
        </p:nvSpPr>
        <p:spPr>
          <a:xfrm>
            <a:off x="457200" y="571500"/>
            <a:ext cx="8229600" cy="1143000"/>
          </a:xfrm>
        </p:spPr>
        <p:txBody>
          <a:bodyPr>
            <a:normAutofit fontScale="90000"/>
          </a:bodyPr>
          <a:lstStyle/>
          <a:p>
            <a:pPr algn="l"/>
            <a:r>
              <a:rPr lang="es-ES_tradnl" sz="3111" dirty="0" smtClean="0">
                <a:solidFill>
                  <a:srgbClr val="3366FF"/>
                </a:solidFill>
              </a:rPr>
              <a:t>Sin embargo, en Navarra se ha duplicado la población en situación de </a:t>
            </a:r>
            <a:r>
              <a:rPr lang="es-ES" sz="3111" dirty="0" smtClean="0">
                <a:solidFill>
                  <a:srgbClr val="3366FF"/>
                </a:solidFill>
              </a:rPr>
              <a:t>pobreza </a:t>
            </a:r>
            <a:r>
              <a:rPr lang="es-ES" sz="3111" dirty="0" smtClean="0">
                <a:solidFill>
                  <a:srgbClr val="3366FF"/>
                </a:solidFill>
              </a:rPr>
              <a:t>severa entre 2007-2010</a:t>
            </a:r>
            <a:r>
              <a:rPr lang="es-ES" sz="2800" b="1" dirty="0" smtClean="0"/>
              <a:t/>
            </a:r>
            <a:br>
              <a:rPr lang="es-ES" sz="2800" b="1" dirty="0" smtClean="0"/>
            </a:br>
            <a:endParaRPr lang="es-ES" sz="2800" dirty="0">
              <a:ea typeface="ＭＳ Ｐゴシック" charset="-128"/>
              <a:cs typeface="ＭＳ Ｐゴシック" charset="-128"/>
            </a:endParaRPr>
          </a:p>
        </p:txBody>
      </p:sp>
      <p:sp>
        <p:nvSpPr>
          <p:cNvPr id="70659" name="Marcador de contenido 2"/>
          <p:cNvSpPr>
            <a:spLocks noGrp="1"/>
          </p:cNvSpPr>
          <p:nvPr>
            <p:ph idx="1"/>
          </p:nvPr>
        </p:nvSpPr>
        <p:spPr>
          <a:xfrm>
            <a:off x="457200" y="1714500"/>
            <a:ext cx="8229600" cy="3954463"/>
          </a:xfrm>
        </p:spPr>
        <p:txBody>
          <a:bodyPr>
            <a:normAutofit/>
          </a:bodyPr>
          <a:lstStyle/>
          <a:p>
            <a:pPr algn="just">
              <a:buFont typeface="Wingdings" charset="2"/>
              <a:buNone/>
            </a:pPr>
            <a:r>
              <a:rPr lang="es-ES" sz="2800" dirty="0" smtClean="0"/>
              <a:t> </a:t>
            </a:r>
          </a:p>
          <a:p>
            <a:pPr algn="just">
              <a:buFont typeface="Wingdings" charset="2"/>
              <a:buChar char="§"/>
            </a:pPr>
            <a:r>
              <a:rPr lang="es-ES" sz="2800" dirty="0" smtClean="0"/>
              <a:t>El impacto de la crisis ha sido mayor en las rentas más bajas. Navarra ha experimentado un elevado crecimiento de la pobreza severa. El porcentaje de hogares que viven con ingresos inferiores al 30% de la renta mediana es de ha pasado de 2.3 en 2008 a 4.3% en 2011</a:t>
            </a:r>
            <a:r>
              <a:rPr lang="es-ES_tradnl" sz="2800" dirty="0" smtClean="0"/>
              <a:t>. </a:t>
            </a:r>
            <a:r>
              <a:rPr lang="es-ES_tradnl" sz="2800" dirty="0" smtClean="0">
                <a:solidFill>
                  <a:schemeClr val="tx1"/>
                </a:solidFill>
              </a:rPr>
              <a:t>Esto supone </a:t>
            </a:r>
            <a:r>
              <a:rPr lang="es-ES_tradnl" sz="2800" b="1" dirty="0" smtClean="0">
                <a:solidFill>
                  <a:schemeClr val="tx1"/>
                </a:solidFill>
              </a:rPr>
              <a:t>30.000 personas en pobreza severa</a:t>
            </a:r>
            <a:r>
              <a:rPr lang="es-ES_tradnl" sz="2800" b="1" dirty="0" smtClean="0">
                <a:solidFill>
                  <a:schemeClr val="tx1"/>
                </a:solidFill>
              </a:rPr>
              <a:t>.</a:t>
            </a:r>
            <a:endParaRPr lang="es-ES" sz="2800" dirty="0" smtClean="0">
              <a:solidFill>
                <a:srgbClr val="FF0000"/>
              </a:solidFill>
            </a:endParaRPr>
          </a:p>
          <a:p>
            <a:pPr eaLnBrk="1" hangingPunct="1">
              <a:lnSpc>
                <a:spcPct val="80000"/>
              </a:lnSpc>
              <a:buFont typeface="Calibri" charset="0"/>
              <a:buAutoNum type="arabicPeriod"/>
            </a:pPr>
            <a:endParaRPr lang="es-ES" sz="2700" dirty="0" smtClean="0">
              <a:ea typeface="ＭＳ Ｐゴシック" charset="-128"/>
              <a:cs typeface="ＭＳ Ｐゴシック"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600" dirty="0" smtClean="0">
                <a:solidFill>
                  <a:srgbClr val="0000FF"/>
                </a:solidFill>
              </a:rPr>
              <a:t>Explican el aumento de la pobreza severa</a:t>
            </a:r>
            <a:endParaRPr lang="es-ES_tradnl" sz="3600" dirty="0">
              <a:solidFill>
                <a:srgbClr val="0000FF"/>
              </a:solidFill>
            </a:endParaRPr>
          </a:p>
        </p:txBody>
      </p:sp>
      <p:sp>
        <p:nvSpPr>
          <p:cNvPr id="3" name="Marcador de contenido 2"/>
          <p:cNvSpPr>
            <a:spLocks noGrp="1"/>
          </p:cNvSpPr>
          <p:nvPr>
            <p:ph idx="1"/>
          </p:nvPr>
        </p:nvSpPr>
        <p:spPr/>
        <p:txBody>
          <a:bodyPr/>
          <a:lstStyle/>
          <a:p>
            <a:r>
              <a:rPr lang="es-ES_tradnl" sz="2800" dirty="0" smtClean="0"/>
              <a:t>Concentración del desempleo en algunos </a:t>
            </a:r>
            <a:r>
              <a:rPr lang="es-ES_tradnl" sz="2800" dirty="0" smtClean="0"/>
              <a:t>hogares (6.5% hogares con todos los activos en desempleo)</a:t>
            </a:r>
          </a:p>
          <a:p>
            <a:r>
              <a:rPr lang="es-ES_tradnl" sz="2800" dirty="0" smtClean="0"/>
              <a:t>Debilidad </a:t>
            </a:r>
            <a:r>
              <a:rPr lang="es-ES_tradnl" sz="2800" dirty="0" smtClean="0"/>
              <a:t>del sistema de </a:t>
            </a:r>
            <a:r>
              <a:rPr lang="es-ES_tradnl" sz="2800" dirty="0" smtClean="0"/>
              <a:t>protección (36% han </a:t>
            </a:r>
            <a:r>
              <a:rPr lang="es-ES_tradnl" sz="2800" dirty="0" smtClean="0"/>
              <a:t>agotado prestaciones). Ausencia de renta m</a:t>
            </a:r>
            <a:r>
              <a:rPr lang="es-ES_tradnl" sz="2800" dirty="0" smtClean="0"/>
              <a:t>ínima</a:t>
            </a:r>
            <a:endParaRPr lang="es-ES_tradnl" sz="2800" dirty="0" smtClean="0"/>
          </a:p>
          <a:p>
            <a:r>
              <a:rPr lang="es-ES_tradnl" sz="2800" dirty="0" smtClean="0"/>
              <a:t>Limites de la economía sumergida</a:t>
            </a:r>
          </a:p>
          <a:p>
            <a:pPr>
              <a:buNone/>
            </a:pPr>
            <a:endParaRPr lang="es-ES_trad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0000FF"/>
                </a:solidFill>
              </a:rPr>
              <a:t>La crisis</a:t>
            </a:r>
            <a:r>
              <a:rPr lang="es-ES_tradnl" sz="3200" dirty="0" smtClean="0">
                <a:solidFill>
                  <a:srgbClr val="0000FF"/>
                </a:solidFill>
              </a:rPr>
              <a:t> nos afecta a todos pero con m</a:t>
            </a:r>
            <a:r>
              <a:rPr lang="es-ES_tradnl" sz="3200" dirty="0" smtClean="0">
                <a:solidFill>
                  <a:srgbClr val="0000FF"/>
                </a:solidFill>
              </a:rPr>
              <a:t>ás intensidad a</a:t>
            </a:r>
            <a:r>
              <a:rPr lang="es-ES_tradnl" sz="3200" dirty="0" smtClean="0">
                <a:solidFill>
                  <a:srgbClr val="0000FF"/>
                </a:solidFill>
              </a:rPr>
              <a:t> estos hogares </a:t>
            </a:r>
            <a:endParaRPr lang="es-ES_tradnl" sz="3200" dirty="0">
              <a:solidFill>
                <a:srgbClr val="0000FF"/>
              </a:solidFill>
            </a:endParaRPr>
          </a:p>
        </p:txBody>
      </p:sp>
      <p:sp>
        <p:nvSpPr>
          <p:cNvPr id="3" name="Marcador de contenido 2"/>
          <p:cNvSpPr>
            <a:spLocks noGrp="1"/>
          </p:cNvSpPr>
          <p:nvPr>
            <p:ph idx="1"/>
          </p:nvPr>
        </p:nvSpPr>
        <p:spPr/>
        <p:txBody>
          <a:bodyPr>
            <a:normAutofit/>
          </a:bodyPr>
          <a:lstStyle/>
          <a:p>
            <a:r>
              <a:rPr lang="es-ES_tradnl" sz="2800" dirty="0" smtClean="0"/>
              <a:t>Las condiciones de vida de la población excluida empeoran </a:t>
            </a:r>
            <a:r>
              <a:rPr lang="es-ES_tradnl" sz="2800" dirty="0" smtClean="0"/>
              <a:t>sustancialmente</a:t>
            </a:r>
            <a:r>
              <a:rPr lang="es-ES" sz="2800" dirty="0" smtClean="0"/>
              <a:t>: </a:t>
            </a:r>
            <a:r>
              <a:rPr lang="es-ES" sz="2800" dirty="0" smtClean="0"/>
              <a:t>aumento endeudamientos, privaciones, adicciones, </a:t>
            </a:r>
            <a:r>
              <a:rPr lang="es-ES" sz="2800" dirty="0" smtClean="0"/>
              <a:t>conflictividad, salud y salud mental</a:t>
            </a:r>
          </a:p>
          <a:p>
            <a:r>
              <a:rPr lang="es-ES" sz="2800" dirty="0" smtClean="0"/>
              <a:t>El tiempo como factor de exclusi</a:t>
            </a:r>
            <a:r>
              <a:rPr lang="es-ES" sz="2800" dirty="0" smtClean="0"/>
              <a:t>ón</a:t>
            </a:r>
          </a:p>
          <a:p>
            <a:r>
              <a:rPr lang="es-ES_tradnl" sz="2800" dirty="0" smtClean="0"/>
              <a:t>Perfil: parejas jóvenes con hijos y hogares monoparentales.</a:t>
            </a:r>
            <a:endParaRPr lang="es-ES" sz="2800" dirty="0" smtClean="0"/>
          </a:p>
          <a:p>
            <a:endParaRPr lang="es-ES_tradnl"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ítulo 1"/>
          <p:cNvSpPr>
            <a:spLocks noGrp="1"/>
          </p:cNvSpPr>
          <p:nvPr>
            <p:ph type="title"/>
          </p:nvPr>
        </p:nvSpPr>
        <p:spPr/>
        <p:txBody>
          <a:bodyPr>
            <a:normAutofit fontScale="90000"/>
          </a:bodyPr>
          <a:lstStyle/>
          <a:p>
            <a:pPr algn="l" eaLnBrk="1" hangingPunct="1"/>
            <a:r>
              <a:rPr lang="es-ES" sz="3600" dirty="0" smtClean="0">
                <a:solidFill>
                  <a:srgbClr val="3366FF"/>
                </a:solidFill>
                <a:ea typeface="ＭＳ Ｐゴシック" charset="-128"/>
                <a:cs typeface="ＭＳ Ｐゴシック" charset="-128"/>
              </a:rPr>
              <a:t>El riesgo de</a:t>
            </a:r>
            <a:r>
              <a:rPr lang="es-ES" sz="3600" dirty="0" smtClean="0">
                <a:solidFill>
                  <a:srgbClr val="3366FF"/>
                </a:solidFill>
                <a:ea typeface="ＭＳ Ｐゴシック" charset="-128"/>
                <a:cs typeface="ＭＳ Ｐゴシック" charset="-128"/>
              </a:rPr>
              <a:t> vivir en un hogar en situaci</a:t>
            </a:r>
            <a:r>
              <a:rPr lang="es-ES" sz="3600" dirty="0" smtClean="0">
                <a:solidFill>
                  <a:srgbClr val="3366FF"/>
                </a:solidFill>
                <a:ea typeface="ＭＳ Ｐゴシック" charset="-128"/>
                <a:cs typeface="ＭＳ Ｐゴシック" charset="-128"/>
              </a:rPr>
              <a:t>ón de pobreza severa</a:t>
            </a:r>
            <a:endParaRPr lang="es-ES" sz="3600" dirty="0" smtClean="0">
              <a:solidFill>
                <a:srgbClr val="3366FF"/>
              </a:solidFill>
              <a:ea typeface="ＭＳ Ｐゴシック" charset="-128"/>
              <a:cs typeface="ＭＳ Ｐゴシック" charset="-128"/>
            </a:endParaRPr>
          </a:p>
        </p:txBody>
      </p:sp>
      <p:sp>
        <p:nvSpPr>
          <p:cNvPr id="70659" name="Marcador de contenido 2"/>
          <p:cNvSpPr>
            <a:spLocks noGrp="1"/>
          </p:cNvSpPr>
          <p:nvPr>
            <p:ph idx="1"/>
          </p:nvPr>
        </p:nvSpPr>
        <p:spPr/>
        <p:txBody>
          <a:bodyPr/>
          <a:lstStyle/>
          <a:p>
            <a:pPr eaLnBrk="1" hangingPunct="1">
              <a:lnSpc>
                <a:spcPct val="80000"/>
              </a:lnSpc>
              <a:buNone/>
            </a:pPr>
            <a:r>
              <a:rPr lang="es-ES" sz="2700" dirty="0" smtClean="0">
                <a:ea typeface="ＭＳ Ｐゴシック" charset="-128"/>
                <a:cs typeface="ＭＳ Ｐゴシック" charset="-128"/>
              </a:rPr>
              <a:t>	Los menores y jóvenes que crecen en un ambiente de pobreza y exclusión tienen más probabilidad de:</a:t>
            </a:r>
          </a:p>
          <a:p>
            <a:pPr marL="914400" lvl="1" indent="-514350">
              <a:lnSpc>
                <a:spcPct val="80000"/>
              </a:lnSpc>
            </a:pPr>
            <a:r>
              <a:rPr lang="es-ES" sz="2400" dirty="0" smtClean="0"/>
              <a:t>Desarrollo cognitivo deficiente</a:t>
            </a:r>
          </a:p>
          <a:p>
            <a:pPr marL="914400" lvl="1" indent="-514350">
              <a:lnSpc>
                <a:spcPct val="80000"/>
              </a:lnSpc>
            </a:pPr>
            <a:r>
              <a:rPr lang="es-ES" sz="2400" dirty="0" smtClean="0"/>
              <a:t>Problemas emocionales y de conducta</a:t>
            </a:r>
          </a:p>
          <a:p>
            <a:pPr marL="914400" lvl="1" indent="-514350">
              <a:lnSpc>
                <a:spcPct val="80000"/>
              </a:lnSpc>
            </a:pPr>
            <a:r>
              <a:rPr lang="es-ES" sz="2400" dirty="0" smtClean="0"/>
              <a:t>Menor rendimiento escolar</a:t>
            </a:r>
          </a:p>
          <a:p>
            <a:pPr marL="914400" lvl="1" indent="-514350">
              <a:lnSpc>
                <a:spcPct val="80000"/>
              </a:lnSpc>
            </a:pPr>
            <a:r>
              <a:rPr lang="es-ES" sz="2400" dirty="0" smtClean="0"/>
              <a:t>Problemas de salud</a:t>
            </a:r>
          </a:p>
          <a:p>
            <a:pPr marL="914400" lvl="1" indent="-514350">
              <a:lnSpc>
                <a:spcPct val="80000"/>
              </a:lnSpc>
            </a:pPr>
            <a:r>
              <a:rPr lang="es-ES" sz="2400" dirty="0" smtClean="0"/>
              <a:t>Problemas de inserción laboral </a:t>
            </a:r>
          </a:p>
          <a:p>
            <a:pPr marL="914400" lvl="1" indent="-514350">
              <a:lnSpc>
                <a:spcPct val="80000"/>
              </a:lnSpc>
            </a:pPr>
            <a:r>
              <a:rPr lang="es-ES" sz="2400" dirty="0" smtClean="0"/>
              <a:t>Dificultades para construir relaciones sociales estables en la edad adulta.</a:t>
            </a:r>
          </a:p>
          <a:p>
            <a:pPr eaLnBrk="1" hangingPunct="1">
              <a:lnSpc>
                <a:spcPct val="80000"/>
              </a:lnSpc>
              <a:buFont typeface="Arial" charset="0"/>
              <a:buNone/>
            </a:pPr>
            <a:endParaRPr lang="es-ES" sz="2700" dirty="0" smtClean="0">
              <a:solidFill>
                <a:srgbClr val="FF0000"/>
              </a:solidFill>
              <a:ea typeface="ＭＳ Ｐゴシック" charset="-128"/>
              <a:cs typeface="ＭＳ Ｐゴシック" charset="-128"/>
            </a:endParaRPr>
          </a:p>
          <a:p>
            <a:pPr eaLnBrk="1" hangingPunct="1">
              <a:lnSpc>
                <a:spcPct val="80000"/>
              </a:lnSpc>
              <a:buFont typeface="Calibri" charset="0"/>
              <a:buAutoNum type="arabicPeriod"/>
            </a:pPr>
            <a:endParaRPr lang="es-ES" sz="2700" dirty="0" smtClean="0">
              <a:ea typeface="ＭＳ Ｐゴシック" charset="-128"/>
              <a:cs typeface="ＭＳ Ｐゴシック"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3366FF"/>
                </a:solidFill>
              </a:rPr>
              <a:t>Otras consecuencias de la crisis:</a:t>
            </a:r>
            <a:endParaRPr lang="es-ES_tradnl" sz="3200" dirty="0" smtClean="0">
              <a:solidFill>
                <a:srgbClr val="3366FF"/>
              </a:solidFill>
            </a:endParaRPr>
          </a:p>
        </p:txBody>
      </p:sp>
      <p:sp>
        <p:nvSpPr>
          <p:cNvPr id="3" name="Marcador de contenido 2"/>
          <p:cNvSpPr>
            <a:spLocks noGrp="1"/>
          </p:cNvSpPr>
          <p:nvPr>
            <p:ph idx="1"/>
          </p:nvPr>
        </p:nvSpPr>
        <p:spPr/>
        <p:txBody>
          <a:bodyPr/>
          <a:lstStyle/>
          <a:p>
            <a:r>
              <a:rPr lang="es-ES_tradnl" sz="2800" dirty="0" smtClean="0"/>
              <a:t>Retrocesos en los logros de la población </a:t>
            </a:r>
            <a:r>
              <a:rPr lang="es-ES_tradnl" sz="2800" dirty="0" smtClean="0"/>
              <a:t>inmigrante (desempleo, p</a:t>
            </a:r>
            <a:r>
              <a:rPr lang="es-ES_tradnl" sz="2800" dirty="0" smtClean="0"/>
              <a:t>érdida de regularidad, endeudamientos, hacinamiento, privaciones)</a:t>
            </a:r>
          </a:p>
          <a:p>
            <a:endParaRPr lang="es-ES_tradnl" sz="2800" dirty="0" smtClean="0"/>
          </a:p>
          <a:p>
            <a:r>
              <a:rPr lang="es-ES_tradnl" sz="2800" dirty="0" smtClean="0"/>
              <a:t>Retrocesos </a:t>
            </a:r>
            <a:r>
              <a:rPr lang="es-ES_tradnl" sz="2800" dirty="0" smtClean="0"/>
              <a:t>en los avances de igualdad de </a:t>
            </a:r>
            <a:r>
              <a:rPr lang="es-ES_tradnl" sz="2800" dirty="0" smtClean="0"/>
              <a:t>género (precarizaci</a:t>
            </a:r>
            <a:r>
              <a:rPr lang="es-ES_tradnl" sz="2800" dirty="0" smtClean="0"/>
              <a:t>ón del empleo, sobrecarga de tareas atención a la dependencia, domésticas). </a:t>
            </a:r>
            <a:endParaRPr lang="es-ES_tradnl" sz="2800" dirty="0" smtClean="0"/>
          </a:p>
          <a:p>
            <a:pPr>
              <a:buNone/>
            </a:pPr>
            <a:endParaRPr lang="es-ES_tradnl" dirty="0" smtClean="0"/>
          </a:p>
          <a:p>
            <a:endParaRPr lang="es-ES_tradnl"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3366FF"/>
                </a:solidFill>
              </a:rPr>
              <a:t>Riesgos de las pol</a:t>
            </a:r>
            <a:r>
              <a:rPr lang="es-ES_tradnl" sz="3200" dirty="0" smtClean="0">
                <a:solidFill>
                  <a:srgbClr val="3366FF"/>
                </a:solidFill>
              </a:rPr>
              <a:t>íticas de ajuste</a:t>
            </a:r>
            <a:endParaRPr lang="es-ES_tradnl" sz="3200" dirty="0" smtClean="0">
              <a:solidFill>
                <a:srgbClr val="3366FF"/>
              </a:solidFill>
            </a:endParaRPr>
          </a:p>
        </p:txBody>
      </p:sp>
      <p:sp>
        <p:nvSpPr>
          <p:cNvPr id="3" name="Marcador de contenido 2"/>
          <p:cNvSpPr>
            <a:spLocks noGrp="1"/>
          </p:cNvSpPr>
          <p:nvPr>
            <p:ph idx="1"/>
          </p:nvPr>
        </p:nvSpPr>
        <p:spPr/>
        <p:txBody>
          <a:bodyPr>
            <a:normAutofit lnSpcReduction="10000"/>
          </a:bodyPr>
          <a:lstStyle/>
          <a:p>
            <a:pPr>
              <a:buNone/>
            </a:pPr>
            <a:r>
              <a:rPr lang="es-ES_tradnl" dirty="0" smtClean="0"/>
              <a:t>Impacto directo en el empleo</a:t>
            </a:r>
          </a:p>
          <a:p>
            <a:pPr>
              <a:buNone/>
            </a:pPr>
            <a:r>
              <a:rPr lang="es-ES_tradnl" dirty="0" smtClean="0"/>
              <a:t>Escaso debate sobre la eficacia de las pol</a:t>
            </a:r>
            <a:r>
              <a:rPr lang="es-ES_tradnl" dirty="0" smtClean="0"/>
              <a:t>íticas sociales en términos de igualdad </a:t>
            </a:r>
          </a:p>
          <a:p>
            <a:pPr lvl="1"/>
            <a:r>
              <a:rPr lang="es-ES_tradnl" dirty="0" smtClean="0"/>
              <a:t>Educación</a:t>
            </a:r>
          </a:p>
          <a:p>
            <a:pPr lvl="1"/>
            <a:r>
              <a:rPr lang="es-ES_tradnl" dirty="0" smtClean="0"/>
              <a:t>Salud</a:t>
            </a:r>
          </a:p>
          <a:p>
            <a:pPr lvl="1"/>
            <a:r>
              <a:rPr lang="es-ES_tradnl" dirty="0" smtClean="0"/>
              <a:t>Pensiones</a:t>
            </a:r>
          </a:p>
          <a:p>
            <a:pPr lvl="1"/>
            <a:r>
              <a:rPr lang="es-ES_tradnl" dirty="0" smtClean="0"/>
              <a:t>Servicios Sociales</a:t>
            </a:r>
          </a:p>
          <a:p>
            <a:pPr>
              <a:buNone/>
            </a:pPr>
            <a:r>
              <a:rPr lang="es-ES_tradnl" dirty="0" smtClean="0"/>
              <a:t>Escaso conocimiento sobre los riesgos de una socieda</a:t>
            </a:r>
            <a:r>
              <a:rPr lang="es-ES_tradnl" dirty="0" smtClean="0"/>
              <a:t>d más </a:t>
            </a:r>
            <a:r>
              <a:rPr lang="es-ES_tradnl" dirty="0" err="1" smtClean="0"/>
              <a:t>dualizada</a:t>
            </a:r>
            <a:endParaRPr lang="es-ES_tradnl" dirty="0" smtClean="0"/>
          </a:p>
          <a:p>
            <a:pPr>
              <a:buNone/>
            </a:pPr>
            <a:endParaRPr lang="es-ES_tradnl" dirty="0" smtClean="0"/>
          </a:p>
          <a:p>
            <a:endParaRPr lang="es-ES_tradnl"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3366FF"/>
                </a:solidFill>
              </a:rPr>
              <a:t>Como respuestas prioritarias a la crisis</a:t>
            </a:r>
          </a:p>
        </p:txBody>
      </p:sp>
      <p:sp>
        <p:nvSpPr>
          <p:cNvPr id="3" name="Marcador de contenido 2"/>
          <p:cNvSpPr>
            <a:spLocks noGrp="1"/>
          </p:cNvSpPr>
          <p:nvPr>
            <p:ph idx="1"/>
          </p:nvPr>
        </p:nvSpPr>
        <p:spPr/>
        <p:txBody>
          <a:bodyPr/>
          <a:lstStyle/>
          <a:p>
            <a:r>
              <a:rPr lang="es-ES_tradnl" sz="2800" dirty="0" smtClean="0"/>
              <a:t>Un sistema de protección social con más capacidad redistributiva hacia la pobreza </a:t>
            </a:r>
            <a:r>
              <a:rPr lang="es-ES_tradnl" sz="2800" dirty="0" smtClean="0"/>
              <a:t>severa y que no deje fuera a los j</a:t>
            </a:r>
            <a:r>
              <a:rPr lang="es-ES_tradnl" sz="2800" dirty="0" smtClean="0"/>
              <a:t>óvenes</a:t>
            </a:r>
            <a:endParaRPr lang="es-ES_tradnl" sz="2800" dirty="0" smtClean="0"/>
          </a:p>
          <a:p>
            <a:r>
              <a:rPr lang="es-ES_tradnl" sz="2800" dirty="0" smtClean="0"/>
              <a:t>Una respuesta urgente a la situación de los </a:t>
            </a:r>
            <a:r>
              <a:rPr lang="es-ES_tradnl" sz="2800" dirty="0" smtClean="0"/>
              <a:t>jóvenes</a:t>
            </a:r>
          </a:p>
          <a:p>
            <a:r>
              <a:rPr lang="es-ES_tradnl" sz="2800" dirty="0" smtClean="0"/>
              <a:t>Mercado laboral menos </a:t>
            </a:r>
            <a:r>
              <a:rPr lang="es-ES_tradnl" sz="2800" dirty="0" err="1" smtClean="0"/>
              <a:t>dualizado</a:t>
            </a:r>
            <a:endParaRPr lang="es-ES_tradnl" sz="2800" dirty="0" smtClean="0"/>
          </a:p>
          <a:p>
            <a:pPr>
              <a:buNone/>
            </a:pPr>
            <a:endParaRPr lang="es-ES_tradnl" sz="2800" dirty="0" smtClean="0"/>
          </a:p>
          <a:p>
            <a:r>
              <a:rPr lang="es-ES_tradnl" sz="2800" dirty="0" smtClean="0"/>
              <a:t>El Estado de bienestar no es el problema</a:t>
            </a:r>
            <a:r>
              <a:rPr lang="es-ES_tradnl" sz="2800" dirty="0" smtClean="0"/>
              <a:t>…es la soluci</a:t>
            </a:r>
            <a:r>
              <a:rPr lang="es-ES_tradnl" sz="2800" dirty="0" smtClean="0"/>
              <a:t>ón</a:t>
            </a:r>
            <a:endParaRPr lang="es-ES_tradnl" sz="2800" dirty="0" smtClean="0"/>
          </a:p>
          <a:p>
            <a:pPr>
              <a:buNone/>
            </a:pPr>
            <a:endParaRPr lang="es-ES_tradnl" dirty="0" smtClean="0"/>
          </a:p>
          <a:p>
            <a:pPr>
              <a:buNone/>
            </a:pPr>
            <a:endParaRPr lang="es-ES_tradnl" dirty="0" smtClean="0"/>
          </a:p>
          <a:p>
            <a:endParaRPr lang="es-ES_tradn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ES_tradnl"/>
          </a:p>
        </p:txBody>
      </p:sp>
      <p:sp>
        <p:nvSpPr>
          <p:cNvPr id="6" name="Marcador de contenido 5"/>
          <p:cNvSpPr>
            <a:spLocks noGrp="1"/>
          </p:cNvSpPr>
          <p:nvPr>
            <p:ph idx="1"/>
          </p:nvPr>
        </p:nvSpPr>
        <p:spPr/>
        <p:txBody>
          <a:bodyPr/>
          <a:lstStyle/>
          <a:p>
            <a:endParaRPr lang="es-ES_tradnl"/>
          </a:p>
        </p:txBody>
      </p:sp>
      <p:pic>
        <p:nvPicPr>
          <p:cNvPr id="4" name="Imagen 3" descr="ciparaiis.png"/>
          <p:cNvPicPr>
            <a:picLocks noChangeAspect="1"/>
          </p:cNvPicPr>
          <p:nvPr/>
        </p:nvPicPr>
        <p:blipFill>
          <a:blip r:embed="rId2"/>
          <a:stretch>
            <a:fillRect/>
          </a:stretch>
        </p:blipFill>
        <p:spPr>
          <a:xfrm>
            <a:off x="685800" y="1390024"/>
            <a:ext cx="8001000" cy="46297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3366FF"/>
                </a:solidFill>
              </a:rPr>
              <a:t>Impacto social de la crisis</a:t>
            </a:r>
            <a:endParaRPr lang="es-ES_tradnl" sz="3200" dirty="0">
              <a:solidFill>
                <a:srgbClr val="3366FF"/>
              </a:solidFill>
            </a:endParaRPr>
          </a:p>
        </p:txBody>
      </p:sp>
      <p:sp>
        <p:nvSpPr>
          <p:cNvPr id="3" name="Marcador de contenido 2"/>
          <p:cNvSpPr>
            <a:spLocks noGrp="1"/>
          </p:cNvSpPr>
          <p:nvPr>
            <p:ph idx="1"/>
          </p:nvPr>
        </p:nvSpPr>
        <p:spPr>
          <a:xfrm>
            <a:off x="457200" y="1219200"/>
            <a:ext cx="8229600" cy="4906963"/>
          </a:xfrm>
        </p:spPr>
        <p:txBody>
          <a:bodyPr/>
          <a:lstStyle/>
          <a:p>
            <a:endParaRPr lang="es-ES_tradnl" dirty="0" smtClean="0"/>
          </a:p>
          <a:p>
            <a:r>
              <a:rPr lang="es-ES_tradnl" sz="2400" dirty="0" smtClean="0"/>
              <a:t>Escasa información sobre el </a:t>
            </a:r>
            <a:r>
              <a:rPr lang="es-ES_tradnl" sz="2400" dirty="0" smtClean="0"/>
              <a:t>impacto social </a:t>
            </a:r>
            <a:r>
              <a:rPr lang="es-ES_tradnl" sz="2400" dirty="0" smtClean="0"/>
              <a:t>de la crisis y del desempleo</a:t>
            </a:r>
            <a:r>
              <a:rPr lang="es-ES_tradnl" sz="2400" dirty="0" smtClean="0"/>
              <a:t> en las familias</a:t>
            </a:r>
          </a:p>
          <a:p>
            <a:pPr lvl="1"/>
            <a:r>
              <a:rPr lang="es-ES_tradnl" sz="2400" dirty="0" smtClean="0"/>
              <a:t>En el caso de Navarra la autocomplacencia lleva a la indiferencia</a:t>
            </a:r>
          </a:p>
          <a:p>
            <a:pPr lvl="1"/>
            <a:r>
              <a:rPr lang="es-ES_tradnl" sz="2400" dirty="0" smtClean="0"/>
              <a:t>Creencias erróneas sobre la existencia de amortiguadores del </a:t>
            </a:r>
            <a:r>
              <a:rPr lang="es-ES_tradnl" sz="2400" dirty="0" smtClean="0"/>
              <a:t>desempleo</a:t>
            </a:r>
          </a:p>
          <a:p>
            <a:r>
              <a:rPr lang="es-ES_tradnl" sz="2400" dirty="0" smtClean="0"/>
              <a:t>Ausencia de debate </a:t>
            </a:r>
            <a:r>
              <a:rPr lang="es-ES_tradnl" sz="2400" dirty="0" smtClean="0"/>
              <a:t>acerca de las consecuencias de las pol</a:t>
            </a:r>
            <a:r>
              <a:rPr lang="es-ES_tradnl" sz="2400" dirty="0" smtClean="0"/>
              <a:t>íticas de ajuste</a:t>
            </a:r>
            <a:endParaRPr lang="es-ES_tradnl" sz="2400" dirty="0" smtClean="0"/>
          </a:p>
          <a:p>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3366FF"/>
                </a:solidFill>
              </a:rPr>
              <a:t>Principal conclusi</a:t>
            </a:r>
            <a:r>
              <a:rPr lang="es-ES_tradnl" sz="3200" dirty="0" smtClean="0">
                <a:solidFill>
                  <a:srgbClr val="3366FF"/>
                </a:solidFill>
              </a:rPr>
              <a:t>ó</a:t>
            </a:r>
            <a:r>
              <a:rPr lang="es-ES_tradnl" sz="3200" dirty="0" smtClean="0">
                <a:solidFill>
                  <a:srgbClr val="3366FF"/>
                </a:solidFill>
              </a:rPr>
              <a:t>n</a:t>
            </a:r>
            <a:endParaRPr lang="es-ES_tradnl" sz="3200" dirty="0">
              <a:solidFill>
                <a:srgbClr val="3366FF"/>
              </a:solidFill>
            </a:endParaRPr>
          </a:p>
        </p:txBody>
      </p:sp>
      <p:sp>
        <p:nvSpPr>
          <p:cNvPr id="3" name="Marcador de contenido 2"/>
          <p:cNvSpPr>
            <a:spLocks noGrp="1"/>
          </p:cNvSpPr>
          <p:nvPr>
            <p:ph idx="1"/>
          </p:nvPr>
        </p:nvSpPr>
        <p:spPr/>
        <p:txBody>
          <a:bodyPr anchor="t">
            <a:normAutofit/>
          </a:bodyPr>
          <a:lstStyle/>
          <a:p>
            <a:pPr marL="152400" indent="-152400" algn="just">
              <a:lnSpc>
                <a:spcPct val="150000"/>
              </a:lnSpc>
              <a:buNone/>
            </a:pPr>
            <a:r>
              <a:rPr lang="es-ES" sz="2400" dirty="0" smtClean="0"/>
              <a:t>	El intenso impacto de la crisis en el mercado </a:t>
            </a:r>
            <a:r>
              <a:rPr lang="es-ES" sz="2400" dirty="0" smtClean="0"/>
              <a:t>de </a:t>
            </a:r>
            <a:r>
              <a:rPr lang="es-ES" sz="2400" dirty="0" smtClean="0"/>
              <a:t>trabajo y la debilidad de la protecci</a:t>
            </a:r>
            <a:r>
              <a:rPr lang="es-ES" sz="2400" dirty="0" smtClean="0"/>
              <a:t>ón social </a:t>
            </a:r>
            <a:r>
              <a:rPr lang="es-ES" sz="2400" dirty="0" smtClean="0"/>
              <a:t>explican porqué </a:t>
            </a:r>
            <a:r>
              <a:rPr lang="es-ES" sz="2400" dirty="0" smtClean="0"/>
              <a:t>la crisis ha generado un mayor incremento de </a:t>
            </a:r>
            <a:r>
              <a:rPr lang="es-ES" sz="2400" dirty="0" smtClean="0"/>
              <a:t>las </a:t>
            </a:r>
            <a:r>
              <a:rPr lang="es-ES" sz="2400" dirty="0" smtClean="0"/>
              <a:t>desigualdades sociales, de la pobreza y de los procesos de exclusión social</a:t>
            </a:r>
            <a:r>
              <a:rPr lang="es-ES" sz="2400" dirty="0" smtClean="0"/>
              <a:t> también </a:t>
            </a:r>
            <a:r>
              <a:rPr lang="es-ES" sz="2400" dirty="0" smtClean="0"/>
              <a:t>en Navarra. </a:t>
            </a:r>
          </a:p>
          <a:p>
            <a:endParaRPr lang="es-ES_tradnl" sz="2400" dirty="0" smtClean="0"/>
          </a:p>
          <a:p>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t>Intenso impacto en el mercado laboral</a:t>
            </a:r>
            <a:endParaRPr lang="es-ES_tradnl" sz="3200" dirty="0"/>
          </a:p>
        </p:txBody>
      </p:sp>
      <p:pic>
        <p:nvPicPr>
          <p:cNvPr id="4" name="Marcador de contenido 3" descr="paro.tiff"/>
          <p:cNvPicPr>
            <a:picLocks noGrp="1" noChangeAspect="1"/>
          </p:cNvPicPr>
          <p:nvPr>
            <p:ph sz="quarter" idx="1"/>
          </p:nvPr>
        </p:nvPicPr>
        <p:blipFill>
          <a:blip r:embed="rId2"/>
          <a:srcRect l="-23" r="-23"/>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2400" dirty="0" smtClean="0">
                <a:solidFill>
                  <a:srgbClr val="3366FF"/>
                </a:solidFill>
              </a:rPr>
              <a:t>Estructura productiva España/Navarra</a:t>
            </a:r>
            <a:endParaRPr lang="es-ES_tradnl" sz="2400" dirty="0">
              <a:solidFill>
                <a:srgbClr val="3366FF"/>
              </a:solidFill>
            </a:endParaRPr>
          </a:p>
        </p:txBody>
      </p:sp>
      <p:pic>
        <p:nvPicPr>
          <p:cNvPr id="4" name="Marcador de contenido 3"/>
          <p:cNvPicPr>
            <a:picLocks noGrp="1"/>
          </p:cNvPicPr>
          <p:nvPr>
            <p:ph sz="quarter" idx="1"/>
          </p:nvPr>
        </p:nvPicPr>
        <p:blipFill>
          <a:blip r:embed="rId2"/>
          <a:srcRect t="-54735" b="-54735"/>
          <a:stretch>
            <a:fillRect/>
          </a:stretch>
        </p:blipFill>
        <p:spPr bwMode="auto">
          <a:xfrm>
            <a:off x="304800" y="1417638"/>
            <a:ext cx="8686800" cy="5029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3200" dirty="0" smtClean="0">
                <a:solidFill>
                  <a:srgbClr val="3366FF"/>
                </a:solidFill>
              </a:rPr>
              <a:t>Perfil del</a:t>
            </a:r>
            <a:r>
              <a:rPr lang="es-ES_tradnl" sz="3200" dirty="0" smtClean="0">
                <a:solidFill>
                  <a:srgbClr val="3366FF"/>
                </a:solidFill>
              </a:rPr>
              <a:t> desempleo en Navarra </a:t>
            </a:r>
            <a:endParaRPr lang="es-ES_tradnl" sz="3200" dirty="0">
              <a:solidFill>
                <a:srgbClr val="3366FF"/>
              </a:solidFill>
            </a:endParaRPr>
          </a:p>
        </p:txBody>
      </p:sp>
      <p:sp>
        <p:nvSpPr>
          <p:cNvPr id="3" name="Marcador de contenido 2"/>
          <p:cNvSpPr>
            <a:spLocks noGrp="1"/>
          </p:cNvSpPr>
          <p:nvPr>
            <p:ph idx="1"/>
          </p:nvPr>
        </p:nvSpPr>
        <p:spPr/>
        <p:txBody>
          <a:bodyPr>
            <a:normAutofit/>
          </a:bodyPr>
          <a:lstStyle/>
          <a:p>
            <a:pPr marL="152400" indent="-152400" algn="just">
              <a:lnSpc>
                <a:spcPct val="150000"/>
              </a:lnSpc>
              <a:buFontTx/>
              <a:buChar char="-"/>
            </a:pPr>
            <a:r>
              <a:rPr lang="es-ES" sz="2400" dirty="0" smtClean="0"/>
              <a:t>Menores de 25 años</a:t>
            </a:r>
          </a:p>
          <a:p>
            <a:pPr marL="152400" indent="-152400" algn="just">
              <a:lnSpc>
                <a:spcPct val="150000"/>
              </a:lnSpc>
              <a:buFontTx/>
              <a:buChar char="-"/>
            </a:pPr>
            <a:r>
              <a:rPr lang="es-ES" sz="2400" dirty="0" smtClean="0"/>
              <a:t>Personas extranjeras</a:t>
            </a:r>
          </a:p>
          <a:p>
            <a:pPr marL="152400" indent="-152400" algn="just">
              <a:lnSpc>
                <a:spcPct val="150000"/>
              </a:lnSpc>
              <a:buFontTx/>
              <a:buChar char="-"/>
            </a:pPr>
            <a:r>
              <a:rPr lang="es-ES" sz="2400" dirty="0" smtClean="0"/>
              <a:t>Personas sin cualificación</a:t>
            </a:r>
          </a:p>
          <a:p>
            <a:pPr marL="152400" indent="-152400" algn="just">
              <a:lnSpc>
                <a:spcPct val="150000"/>
              </a:lnSpc>
              <a:buFontTx/>
              <a:buChar char="-"/>
            </a:pPr>
            <a:endParaRPr lang="es-ES" sz="2400" dirty="0" smtClean="0"/>
          </a:p>
          <a:p>
            <a:pPr marL="152400" indent="-152400" algn="just">
              <a:lnSpc>
                <a:spcPct val="150000"/>
              </a:lnSpc>
              <a:buNone/>
            </a:pPr>
            <a:endParaRPr lang="es-ES" sz="2400" dirty="0" smtClean="0"/>
          </a:p>
          <a:p>
            <a:pPr marL="152400" indent="-152400" algn="just">
              <a:lnSpc>
                <a:spcPct val="150000"/>
              </a:lnSpc>
              <a:buNone/>
            </a:pPr>
            <a:endParaRPr lang="es-ES" sz="2400" dirty="0" smtClean="0"/>
          </a:p>
          <a:p>
            <a:endParaRPr lang="es-ES_tradnl" sz="2400" dirty="0" smtClean="0"/>
          </a:p>
          <a:p>
            <a:endParaRPr lang="es-ES_trad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020762"/>
          </a:xfrm>
        </p:spPr>
        <p:txBody>
          <a:bodyPr>
            <a:noAutofit/>
          </a:bodyPr>
          <a:lstStyle/>
          <a:p>
            <a:pPr algn="l"/>
            <a:r>
              <a:rPr lang="es-ES_tradnl" sz="2800" dirty="0" smtClean="0">
                <a:solidFill>
                  <a:srgbClr val="000000"/>
                </a:solidFill>
              </a:rPr>
              <a:t>Por el momento limitado impacto en la estructura de clases</a:t>
            </a:r>
            <a:endParaRPr lang="es-ES_tradnl" sz="2800" dirty="0">
              <a:solidFill>
                <a:srgbClr val="000000"/>
              </a:solidFill>
            </a:endParaRPr>
          </a:p>
        </p:txBody>
      </p:sp>
      <p:sp>
        <p:nvSpPr>
          <p:cNvPr id="3" name="Marcador de contenido 2"/>
          <p:cNvSpPr>
            <a:spLocks noGrp="1"/>
          </p:cNvSpPr>
          <p:nvPr>
            <p:ph idx="1"/>
          </p:nvPr>
        </p:nvSpPr>
        <p:spPr/>
        <p:txBody>
          <a:bodyPr/>
          <a:lstStyle/>
          <a:p>
            <a:endParaRPr lang="es-ES_tradnl" dirty="0"/>
          </a:p>
        </p:txBody>
      </p:sp>
      <p:pic>
        <p:nvPicPr>
          <p:cNvPr id="4" name="Imagen 3"/>
          <p:cNvPicPr>
            <a:picLocks noChangeAspect="1"/>
          </p:cNvPicPr>
          <p:nvPr/>
        </p:nvPicPr>
        <p:blipFill>
          <a:blip r:embed="rId2"/>
          <a:stretch>
            <a:fillRect/>
          </a:stretch>
        </p:blipFill>
        <p:spPr>
          <a:xfrm>
            <a:off x="457200" y="1295400"/>
            <a:ext cx="8763000" cy="498316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pic>
        <p:nvPicPr>
          <p:cNvPr id="4" name="Marcador de contenido 3" descr="bajos ingresos.tiff"/>
          <p:cNvPicPr>
            <a:picLocks noGrp="1" noChangeAspect="1"/>
          </p:cNvPicPr>
          <p:nvPr>
            <p:ph sz="quarter" idx="1"/>
          </p:nvPr>
        </p:nvPicPr>
        <p:blipFill>
          <a:blip r:embed="rId2"/>
          <a:srcRect t="-344" b="-344"/>
          <a:stretch>
            <a:fillRect/>
          </a:stretch>
        </p:blip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623</TotalTime>
  <Words>537</Words>
  <Application>Microsoft Macintosh PowerPoint</Application>
  <PresentationFormat>Presentación en pantalla (4:3)</PresentationFormat>
  <Paragraphs>62</Paragraphs>
  <Slides>16</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16</vt:i4>
      </vt:variant>
    </vt:vector>
  </HeadingPairs>
  <TitlesOfParts>
    <vt:vector size="17" baseType="lpstr">
      <vt:lpstr>Tema de Office</vt:lpstr>
      <vt:lpstr>Diapositiva 1</vt:lpstr>
      <vt:lpstr>Diapositiva 2</vt:lpstr>
      <vt:lpstr>Impacto social de la crisis</vt:lpstr>
      <vt:lpstr>Principal conclusión</vt:lpstr>
      <vt:lpstr>Intenso impacto en el mercado laboral</vt:lpstr>
      <vt:lpstr>Estructura productiva España/Navarra</vt:lpstr>
      <vt:lpstr>Perfil del desempleo en Navarra </vt:lpstr>
      <vt:lpstr>Por el momento limitado impacto en la estructura de clases</vt:lpstr>
      <vt:lpstr>Diapositiva 9</vt:lpstr>
      <vt:lpstr>Sin embargo, en Navarra se ha duplicado la población en situación de pobreza severa entre 2007-2010 </vt:lpstr>
      <vt:lpstr>Explican el aumento de la pobreza severa</vt:lpstr>
      <vt:lpstr>La crisis nos afecta a todos pero con más intensidad a estos hogares </vt:lpstr>
      <vt:lpstr>El riesgo de vivir en un hogar en situación de pobreza severa</vt:lpstr>
      <vt:lpstr>Otras consecuencias de la crisis:</vt:lpstr>
      <vt:lpstr>Riesgos de las políticas de ajuste</vt:lpstr>
      <vt:lpstr>Como respuestas prioritarias a la crisis</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begoña</dc:creator>
  <cp:lastModifiedBy>begoña</cp:lastModifiedBy>
  <cp:revision>23</cp:revision>
  <cp:lastPrinted>2012-11-09T14:59:28Z</cp:lastPrinted>
  <dcterms:created xsi:type="dcterms:W3CDTF">2012-12-11T12:57:31Z</dcterms:created>
  <dcterms:modified xsi:type="dcterms:W3CDTF">2012-12-11T18:23:13Z</dcterms:modified>
</cp:coreProperties>
</file>