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76" r:id="rId2"/>
    <p:sldMasterId id="2147483792" r:id="rId3"/>
    <p:sldMasterId id="2147483738" r:id="rId4"/>
    <p:sldMasterId id="2147483750" r:id="rId5"/>
    <p:sldMasterId id="2147483763" r:id="rId6"/>
    <p:sldMasterId id="2147483699" r:id="rId7"/>
    <p:sldMasterId id="2147483712" r:id="rId8"/>
    <p:sldMasterId id="2147483672" r:id="rId9"/>
  </p:sldMasterIdLst>
  <p:notesMasterIdLst>
    <p:notesMasterId r:id="rId31"/>
  </p:notesMasterIdLst>
  <p:handoutMasterIdLst>
    <p:handoutMasterId r:id="rId32"/>
  </p:handoutMasterIdLst>
  <p:sldIdLst>
    <p:sldId id="301" r:id="rId10"/>
    <p:sldId id="285" r:id="rId11"/>
    <p:sldId id="284" r:id="rId12"/>
    <p:sldId id="286" r:id="rId13"/>
    <p:sldId id="287" r:id="rId14"/>
    <p:sldId id="281" r:id="rId15"/>
    <p:sldId id="289" r:id="rId16"/>
    <p:sldId id="290" r:id="rId17"/>
    <p:sldId id="291" r:id="rId18"/>
    <p:sldId id="292" r:id="rId19"/>
    <p:sldId id="293" r:id="rId20"/>
    <p:sldId id="303" r:id="rId21"/>
    <p:sldId id="294" r:id="rId22"/>
    <p:sldId id="295" r:id="rId23"/>
    <p:sldId id="296" r:id="rId24"/>
    <p:sldId id="297" r:id="rId25"/>
    <p:sldId id="299" r:id="rId26"/>
    <p:sldId id="298" r:id="rId27"/>
    <p:sldId id="300" r:id="rId28"/>
    <p:sldId id="302" r:id="rId29"/>
    <p:sldId id="288" r:id="rId30"/>
  </p:sldIdLst>
  <p:sldSz cx="10080625" cy="7559675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208E2A9-C4D9-4077-8D5C-A43AA776C292}">
          <p14:sldIdLst>
            <p14:sldId id="301"/>
            <p14:sldId id="285"/>
            <p14:sldId id="284"/>
            <p14:sldId id="286"/>
            <p14:sldId id="287"/>
            <p14:sldId id="281"/>
            <p14:sldId id="289"/>
            <p14:sldId id="290"/>
            <p14:sldId id="291"/>
            <p14:sldId id="292"/>
            <p14:sldId id="293"/>
            <p14:sldId id="303"/>
            <p14:sldId id="294"/>
            <p14:sldId id="295"/>
            <p14:sldId id="296"/>
            <p14:sldId id="297"/>
            <p14:sldId id="299"/>
            <p14:sldId id="298"/>
            <p14:sldId id="300"/>
            <p14:sldId id="302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6270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8" autoAdjust="0"/>
    <p:restoredTop sz="94583" autoAdjust="0"/>
  </p:normalViewPr>
  <p:slideViewPr>
    <p:cSldViewPr>
      <p:cViewPr varScale="1">
        <p:scale>
          <a:sx n="77" d="100"/>
          <a:sy n="77" d="100"/>
        </p:scale>
        <p:origin x="-1482" y="-10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376"/>
    </p:cViewPr>
  </p:sorterViewPr>
  <p:notesViewPr>
    <p:cSldViewPr>
      <p:cViewPr varScale="1">
        <p:scale>
          <a:sx n="57" d="100"/>
          <a:sy n="57" d="100"/>
        </p:scale>
        <p:origin x="-9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7EC5A-EBD6-41F4-B427-D03E15A643A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873FC3B-FCD6-419C-B4A9-743040FCBA9D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Economía</a:t>
          </a:r>
          <a:endParaRPr lang="es-ES" b="1" dirty="0">
            <a:solidFill>
              <a:schemeClr val="bg1"/>
            </a:solidFill>
          </a:endParaRPr>
        </a:p>
      </dgm:t>
    </dgm:pt>
    <dgm:pt modelId="{8766FCE9-8339-4B35-A422-B210D3B99567}" type="parTrans" cxnId="{DB071F85-40BB-4817-960A-B2BBD1E94426}">
      <dgm:prSet/>
      <dgm:spPr/>
      <dgm:t>
        <a:bodyPr/>
        <a:lstStyle/>
        <a:p>
          <a:endParaRPr lang="es-ES"/>
        </a:p>
      </dgm:t>
    </dgm:pt>
    <dgm:pt modelId="{47481D44-9933-4831-889A-83A774CB6B6E}" type="sibTrans" cxnId="{DB071F85-40BB-4817-960A-B2BBD1E94426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B7F09690-34A5-41E7-9889-54AB68D37FAB}">
      <dgm:prSet phldrT="[Texto]"/>
      <dgm:spPr>
        <a:solidFill>
          <a:srgbClr val="00B050"/>
        </a:solidFill>
      </dgm:spPr>
      <dgm:t>
        <a:bodyPr/>
        <a:lstStyle/>
        <a:p>
          <a:r>
            <a:rPr lang="es-ES" b="1" dirty="0" smtClean="0"/>
            <a:t>Cultura</a:t>
          </a:r>
          <a:endParaRPr lang="es-ES" b="1" dirty="0"/>
        </a:p>
      </dgm:t>
    </dgm:pt>
    <dgm:pt modelId="{8E4F7D90-CBEE-4B42-9BEE-21142EE3ADD4}" type="parTrans" cxnId="{11999FD3-E07B-4C53-9ED3-F019A6C23F1B}">
      <dgm:prSet/>
      <dgm:spPr/>
      <dgm:t>
        <a:bodyPr/>
        <a:lstStyle/>
        <a:p>
          <a:endParaRPr lang="es-ES"/>
        </a:p>
      </dgm:t>
    </dgm:pt>
    <dgm:pt modelId="{B8C22173-7C2F-4B61-AFB7-1ED8794337C6}" type="sibTrans" cxnId="{11999FD3-E07B-4C53-9ED3-F019A6C23F1B}">
      <dgm:prSet/>
      <dgm:spPr>
        <a:solidFill>
          <a:srgbClr val="FA6270"/>
        </a:solidFill>
      </dgm:spPr>
      <dgm:t>
        <a:bodyPr/>
        <a:lstStyle/>
        <a:p>
          <a:endParaRPr lang="es-ES"/>
        </a:p>
      </dgm:t>
    </dgm:pt>
    <dgm:pt modelId="{ECF8F003-6E6B-473C-B898-959D50586444}">
      <dgm:prSet phldrT="[Texto]"/>
      <dgm:spPr>
        <a:solidFill>
          <a:srgbClr val="FF0000"/>
        </a:solidFill>
      </dgm:spPr>
      <dgm:t>
        <a:bodyPr/>
        <a:lstStyle/>
        <a:p>
          <a:r>
            <a:rPr lang="es-ES" b="1" dirty="0" smtClean="0"/>
            <a:t>Política</a:t>
          </a:r>
          <a:endParaRPr lang="es-ES" b="1" dirty="0"/>
        </a:p>
      </dgm:t>
    </dgm:pt>
    <dgm:pt modelId="{33696944-6CF7-4767-9284-557840B3893E}" type="parTrans" cxnId="{91E97104-A30C-4786-AC5A-B4CC29E5519F}">
      <dgm:prSet/>
      <dgm:spPr/>
      <dgm:t>
        <a:bodyPr/>
        <a:lstStyle/>
        <a:p>
          <a:endParaRPr lang="es-ES"/>
        </a:p>
      </dgm:t>
    </dgm:pt>
    <dgm:pt modelId="{6D34E295-038D-4099-91A6-56BDEAADAE16}" type="sibTrans" cxnId="{91E97104-A30C-4786-AC5A-B4CC29E5519F}">
      <dgm:prSet/>
      <dgm:spPr/>
      <dgm:t>
        <a:bodyPr/>
        <a:lstStyle/>
        <a:p>
          <a:endParaRPr lang="es-ES"/>
        </a:p>
      </dgm:t>
    </dgm:pt>
    <dgm:pt modelId="{F031E363-2375-44FB-8055-6824D088CE3E}" type="pres">
      <dgm:prSet presAssocID="{62D7EC5A-EBD6-41F4-B427-D03E15A643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B3FBC4-AA63-4AF7-9F44-19D459314DE4}" type="pres">
      <dgm:prSet presAssocID="{A873FC3B-FCD6-419C-B4A9-743040FCBA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63202A-A2FF-4D0F-9102-985291079D8D}" type="pres">
      <dgm:prSet presAssocID="{47481D44-9933-4831-889A-83A774CB6B6E}" presName="sibTrans" presStyleLbl="sibTrans2D1" presStyleIdx="0" presStyleCnt="3"/>
      <dgm:spPr/>
      <dgm:t>
        <a:bodyPr/>
        <a:lstStyle/>
        <a:p>
          <a:endParaRPr lang="es-ES"/>
        </a:p>
      </dgm:t>
    </dgm:pt>
    <dgm:pt modelId="{8F7AEA41-E44D-4A46-A36E-AEFDACFAABE2}" type="pres">
      <dgm:prSet presAssocID="{47481D44-9933-4831-889A-83A774CB6B6E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92E24FCE-2612-4D34-9F01-E808E6F8C72B}" type="pres">
      <dgm:prSet presAssocID="{B7F09690-34A5-41E7-9889-54AB68D37F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A652B9-28A1-4336-A3E3-8F153306D548}" type="pres">
      <dgm:prSet presAssocID="{B8C22173-7C2F-4B61-AFB7-1ED8794337C6}" presName="sibTrans" presStyleLbl="sibTrans2D1" presStyleIdx="1" presStyleCnt="3"/>
      <dgm:spPr/>
      <dgm:t>
        <a:bodyPr/>
        <a:lstStyle/>
        <a:p>
          <a:endParaRPr lang="es-ES"/>
        </a:p>
      </dgm:t>
    </dgm:pt>
    <dgm:pt modelId="{3BDC57AD-C89B-43B0-AEB6-B354DF4A670D}" type="pres">
      <dgm:prSet presAssocID="{B8C22173-7C2F-4B61-AFB7-1ED8794337C6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0B8F86CF-8494-4B8E-B5CF-A6B0A69EC2F5}" type="pres">
      <dgm:prSet presAssocID="{ECF8F003-6E6B-473C-B898-959D505864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CFBB9F-BEAB-4C64-8DB6-F75FA32C3D9E}" type="pres">
      <dgm:prSet presAssocID="{6D34E295-038D-4099-91A6-56BDEAADAE16}" presName="sibTrans" presStyleLbl="sibTrans2D1" presStyleIdx="2" presStyleCnt="3"/>
      <dgm:spPr/>
      <dgm:t>
        <a:bodyPr/>
        <a:lstStyle/>
        <a:p>
          <a:endParaRPr lang="es-ES"/>
        </a:p>
      </dgm:t>
    </dgm:pt>
    <dgm:pt modelId="{EA85B1D0-0454-4A4C-B5C0-9F0ED9FBA846}" type="pres">
      <dgm:prSet presAssocID="{6D34E295-038D-4099-91A6-56BDEAADAE16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D2FDA259-CEE0-484C-9AD1-84CAC1623198}" type="presOf" srcId="{6D34E295-038D-4099-91A6-56BDEAADAE16}" destId="{45CFBB9F-BEAB-4C64-8DB6-F75FA32C3D9E}" srcOrd="0" destOrd="0" presId="urn:microsoft.com/office/officeart/2005/8/layout/cycle7"/>
    <dgm:cxn modelId="{56C7D699-A6D8-45BD-8780-D508A7B98124}" type="presOf" srcId="{A873FC3B-FCD6-419C-B4A9-743040FCBA9D}" destId="{C2B3FBC4-AA63-4AF7-9F44-19D459314DE4}" srcOrd="0" destOrd="0" presId="urn:microsoft.com/office/officeart/2005/8/layout/cycle7"/>
    <dgm:cxn modelId="{595821AF-AB89-4090-84BF-5E61014326F1}" type="presOf" srcId="{B8C22173-7C2F-4B61-AFB7-1ED8794337C6}" destId="{35A652B9-28A1-4336-A3E3-8F153306D548}" srcOrd="0" destOrd="0" presId="urn:microsoft.com/office/officeart/2005/8/layout/cycle7"/>
    <dgm:cxn modelId="{350542C8-A786-4BCC-9D40-3F290C5941BF}" type="presOf" srcId="{6D34E295-038D-4099-91A6-56BDEAADAE16}" destId="{EA85B1D0-0454-4A4C-B5C0-9F0ED9FBA846}" srcOrd="1" destOrd="0" presId="urn:microsoft.com/office/officeart/2005/8/layout/cycle7"/>
    <dgm:cxn modelId="{8847C1A7-4019-4674-BBB0-2206DA9E29D1}" type="presOf" srcId="{62D7EC5A-EBD6-41F4-B427-D03E15A643A8}" destId="{F031E363-2375-44FB-8055-6824D088CE3E}" srcOrd="0" destOrd="0" presId="urn:microsoft.com/office/officeart/2005/8/layout/cycle7"/>
    <dgm:cxn modelId="{8F44103E-185C-44DC-A59E-6D1ED3C3F26C}" type="presOf" srcId="{B7F09690-34A5-41E7-9889-54AB68D37FAB}" destId="{92E24FCE-2612-4D34-9F01-E808E6F8C72B}" srcOrd="0" destOrd="0" presId="urn:microsoft.com/office/officeart/2005/8/layout/cycle7"/>
    <dgm:cxn modelId="{91E97104-A30C-4786-AC5A-B4CC29E5519F}" srcId="{62D7EC5A-EBD6-41F4-B427-D03E15A643A8}" destId="{ECF8F003-6E6B-473C-B898-959D50586444}" srcOrd="2" destOrd="0" parTransId="{33696944-6CF7-4767-9284-557840B3893E}" sibTransId="{6D34E295-038D-4099-91A6-56BDEAADAE16}"/>
    <dgm:cxn modelId="{DB071F85-40BB-4817-960A-B2BBD1E94426}" srcId="{62D7EC5A-EBD6-41F4-B427-D03E15A643A8}" destId="{A873FC3B-FCD6-419C-B4A9-743040FCBA9D}" srcOrd="0" destOrd="0" parTransId="{8766FCE9-8339-4B35-A422-B210D3B99567}" sibTransId="{47481D44-9933-4831-889A-83A774CB6B6E}"/>
    <dgm:cxn modelId="{11999FD3-E07B-4C53-9ED3-F019A6C23F1B}" srcId="{62D7EC5A-EBD6-41F4-B427-D03E15A643A8}" destId="{B7F09690-34A5-41E7-9889-54AB68D37FAB}" srcOrd="1" destOrd="0" parTransId="{8E4F7D90-CBEE-4B42-9BEE-21142EE3ADD4}" sibTransId="{B8C22173-7C2F-4B61-AFB7-1ED8794337C6}"/>
    <dgm:cxn modelId="{485F1283-46EA-4F63-8EB1-7453089E7D94}" type="presOf" srcId="{47481D44-9933-4831-889A-83A774CB6B6E}" destId="{9B63202A-A2FF-4D0F-9102-985291079D8D}" srcOrd="0" destOrd="0" presId="urn:microsoft.com/office/officeart/2005/8/layout/cycle7"/>
    <dgm:cxn modelId="{90779FFA-5F91-4CB6-AD27-D00497D39DE9}" type="presOf" srcId="{47481D44-9933-4831-889A-83A774CB6B6E}" destId="{8F7AEA41-E44D-4A46-A36E-AEFDACFAABE2}" srcOrd="1" destOrd="0" presId="urn:microsoft.com/office/officeart/2005/8/layout/cycle7"/>
    <dgm:cxn modelId="{01B321AB-9FB7-4F50-91F5-5FC0088045A0}" type="presOf" srcId="{ECF8F003-6E6B-473C-B898-959D50586444}" destId="{0B8F86CF-8494-4B8E-B5CF-A6B0A69EC2F5}" srcOrd="0" destOrd="0" presId="urn:microsoft.com/office/officeart/2005/8/layout/cycle7"/>
    <dgm:cxn modelId="{B2BF1184-C094-4A05-9D23-E61450ED123D}" type="presOf" srcId="{B8C22173-7C2F-4B61-AFB7-1ED8794337C6}" destId="{3BDC57AD-C89B-43B0-AEB6-B354DF4A670D}" srcOrd="1" destOrd="0" presId="urn:microsoft.com/office/officeart/2005/8/layout/cycle7"/>
    <dgm:cxn modelId="{0E5895A1-F351-4AB4-8B2D-2B534522266D}" type="presParOf" srcId="{F031E363-2375-44FB-8055-6824D088CE3E}" destId="{C2B3FBC4-AA63-4AF7-9F44-19D459314DE4}" srcOrd="0" destOrd="0" presId="urn:microsoft.com/office/officeart/2005/8/layout/cycle7"/>
    <dgm:cxn modelId="{F3396F91-8CCA-4322-A716-FE5614954960}" type="presParOf" srcId="{F031E363-2375-44FB-8055-6824D088CE3E}" destId="{9B63202A-A2FF-4D0F-9102-985291079D8D}" srcOrd="1" destOrd="0" presId="urn:microsoft.com/office/officeart/2005/8/layout/cycle7"/>
    <dgm:cxn modelId="{E691A4F5-6868-4E1F-B29C-35D8B3A47856}" type="presParOf" srcId="{9B63202A-A2FF-4D0F-9102-985291079D8D}" destId="{8F7AEA41-E44D-4A46-A36E-AEFDACFAABE2}" srcOrd="0" destOrd="0" presId="urn:microsoft.com/office/officeart/2005/8/layout/cycle7"/>
    <dgm:cxn modelId="{F34F8079-6F76-444F-9CDC-FFAE5F1D401C}" type="presParOf" srcId="{F031E363-2375-44FB-8055-6824D088CE3E}" destId="{92E24FCE-2612-4D34-9F01-E808E6F8C72B}" srcOrd="2" destOrd="0" presId="urn:microsoft.com/office/officeart/2005/8/layout/cycle7"/>
    <dgm:cxn modelId="{07E91D66-C71F-4498-BE04-B4FEC695DF19}" type="presParOf" srcId="{F031E363-2375-44FB-8055-6824D088CE3E}" destId="{35A652B9-28A1-4336-A3E3-8F153306D548}" srcOrd="3" destOrd="0" presId="urn:microsoft.com/office/officeart/2005/8/layout/cycle7"/>
    <dgm:cxn modelId="{A288CF23-D946-4589-854B-8304778A8172}" type="presParOf" srcId="{35A652B9-28A1-4336-A3E3-8F153306D548}" destId="{3BDC57AD-C89B-43B0-AEB6-B354DF4A670D}" srcOrd="0" destOrd="0" presId="urn:microsoft.com/office/officeart/2005/8/layout/cycle7"/>
    <dgm:cxn modelId="{F492FB0F-6968-445D-B002-2217EFBF5396}" type="presParOf" srcId="{F031E363-2375-44FB-8055-6824D088CE3E}" destId="{0B8F86CF-8494-4B8E-B5CF-A6B0A69EC2F5}" srcOrd="4" destOrd="0" presId="urn:microsoft.com/office/officeart/2005/8/layout/cycle7"/>
    <dgm:cxn modelId="{BBACF05F-9944-4F72-9D9F-AB830C3B143E}" type="presParOf" srcId="{F031E363-2375-44FB-8055-6824D088CE3E}" destId="{45CFBB9F-BEAB-4C64-8DB6-F75FA32C3D9E}" srcOrd="5" destOrd="0" presId="urn:microsoft.com/office/officeart/2005/8/layout/cycle7"/>
    <dgm:cxn modelId="{4BFDD6DE-A795-4E66-A96E-A850639F22AC}" type="presParOf" srcId="{45CFBB9F-BEAB-4C64-8DB6-F75FA32C3D9E}" destId="{EA85B1D0-0454-4A4C-B5C0-9F0ED9FBA84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3FBC4-AA63-4AF7-9F44-19D459314DE4}">
      <dsp:nvSpPr>
        <dsp:cNvPr id="0" name=""/>
        <dsp:cNvSpPr/>
      </dsp:nvSpPr>
      <dsp:spPr>
        <a:xfrm>
          <a:off x="1900634" y="524"/>
          <a:ext cx="1455314" cy="72765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>
              <a:solidFill>
                <a:schemeClr val="bg1"/>
              </a:solidFill>
            </a:rPr>
            <a:t>Economía</a:t>
          </a:r>
          <a:endParaRPr lang="es-ES" sz="2300" b="1" kern="1200" dirty="0">
            <a:solidFill>
              <a:schemeClr val="bg1"/>
            </a:solidFill>
          </a:endParaRPr>
        </a:p>
      </dsp:txBody>
      <dsp:txXfrm>
        <a:off x="1921946" y="21836"/>
        <a:ext cx="1412690" cy="685033"/>
      </dsp:txXfrm>
    </dsp:sp>
    <dsp:sp modelId="{9B63202A-A2FF-4D0F-9102-985291079D8D}">
      <dsp:nvSpPr>
        <dsp:cNvPr id="0" name=""/>
        <dsp:cNvSpPr/>
      </dsp:nvSpPr>
      <dsp:spPr>
        <a:xfrm rot="3600000">
          <a:off x="2850219" y="1276816"/>
          <a:ext cx="756807" cy="25467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2926623" y="1327752"/>
        <a:ext cx="603999" cy="152807"/>
      </dsp:txXfrm>
    </dsp:sp>
    <dsp:sp modelId="{92E24FCE-2612-4D34-9F01-E808E6F8C72B}">
      <dsp:nvSpPr>
        <dsp:cNvPr id="0" name=""/>
        <dsp:cNvSpPr/>
      </dsp:nvSpPr>
      <dsp:spPr>
        <a:xfrm>
          <a:off x="3101296" y="2080130"/>
          <a:ext cx="1455314" cy="72765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Cultura</a:t>
          </a:r>
          <a:endParaRPr lang="es-ES" sz="2300" b="1" kern="1200" dirty="0"/>
        </a:p>
      </dsp:txBody>
      <dsp:txXfrm>
        <a:off x="3122608" y="2101442"/>
        <a:ext cx="1412690" cy="685033"/>
      </dsp:txXfrm>
    </dsp:sp>
    <dsp:sp modelId="{35A652B9-28A1-4336-A3E3-8F153306D548}">
      <dsp:nvSpPr>
        <dsp:cNvPr id="0" name=""/>
        <dsp:cNvSpPr/>
      </dsp:nvSpPr>
      <dsp:spPr>
        <a:xfrm rot="10800000">
          <a:off x="2249888" y="2316619"/>
          <a:ext cx="756807" cy="254679"/>
        </a:xfrm>
        <a:prstGeom prst="leftRightArrow">
          <a:avLst>
            <a:gd name="adj1" fmla="val 60000"/>
            <a:gd name="adj2" fmla="val 50000"/>
          </a:avLst>
        </a:prstGeom>
        <a:solidFill>
          <a:srgbClr val="FA627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 rot="10800000">
        <a:off x="2326292" y="2367555"/>
        <a:ext cx="603999" cy="152807"/>
      </dsp:txXfrm>
    </dsp:sp>
    <dsp:sp modelId="{0B8F86CF-8494-4B8E-B5CF-A6B0A69EC2F5}">
      <dsp:nvSpPr>
        <dsp:cNvPr id="0" name=""/>
        <dsp:cNvSpPr/>
      </dsp:nvSpPr>
      <dsp:spPr>
        <a:xfrm>
          <a:off x="699973" y="2080130"/>
          <a:ext cx="1455314" cy="72765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Política</a:t>
          </a:r>
          <a:endParaRPr lang="es-ES" sz="2300" b="1" kern="1200" dirty="0"/>
        </a:p>
      </dsp:txBody>
      <dsp:txXfrm>
        <a:off x="721285" y="2101442"/>
        <a:ext cx="1412690" cy="685033"/>
      </dsp:txXfrm>
    </dsp:sp>
    <dsp:sp modelId="{45CFBB9F-BEAB-4C64-8DB6-F75FA32C3D9E}">
      <dsp:nvSpPr>
        <dsp:cNvPr id="0" name=""/>
        <dsp:cNvSpPr/>
      </dsp:nvSpPr>
      <dsp:spPr>
        <a:xfrm rot="18000000">
          <a:off x="1649557" y="1276816"/>
          <a:ext cx="756807" cy="25467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1725961" y="1327752"/>
        <a:ext cx="603999" cy="152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t" anchorCtr="0" compatLnSpc="0"/>
          <a:lstStyle/>
          <a:p>
            <a:pPr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3881797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t" anchorCtr="0" compatLnSpc="0"/>
          <a:lstStyle/>
          <a:p>
            <a:pPr algn="r"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b" anchorCtr="0" compatLnSpc="0"/>
          <a:lstStyle/>
          <a:p>
            <a:pPr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3881797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67" tIns="41429" rIns="82867" bIns="41429" anchor="b" anchorCtr="0" compatLnSpc="0"/>
          <a:lstStyle/>
          <a:p>
            <a:pPr algn="r" defTabSz="841888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51FAEB-6AC7-4035-8777-236EA949204D}" type="slidenum">
              <a:pPr algn="r" defTabSz="841888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‹Nº›</a:t>
            </a:fld>
            <a:endParaRPr lang="es-ES" sz="1300">
              <a:solidFill>
                <a:srgbClr val="0000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91254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5650"/>
            <a:ext cx="4972050" cy="373062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685828" y="4724873"/>
            <a:ext cx="5486309" cy="44760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3881797" y="0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3881797" y="9450078"/>
            <a:ext cx="2976177" cy="49703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41888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05C8EB-3E3E-4830-B4F8-387ED62C805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993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s-ES" sz="2000" b="0" i="0" u="none" strike="noStrike" kern="1200" cap="none" spc="0" baseline="0">
        <a:solidFill>
          <a:srgbClr val="000000"/>
        </a:solidFill>
        <a:uFillTx/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33475" y="955675"/>
            <a:ext cx="4591050" cy="344328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061072" y="4732573"/>
            <a:ext cx="4741038" cy="307777"/>
          </a:xfr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s-ES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328051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8963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4464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69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957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2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0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21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859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165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31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747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45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236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626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406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40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660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861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136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8584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153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356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736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252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49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8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4962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240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0385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151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6164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610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0856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9838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8972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04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0125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0435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2298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2106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0999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7735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9045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2544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948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76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1786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7158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844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3683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0307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3014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6446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1929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5070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9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1360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5680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743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169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1880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9629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537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9256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6172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6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54464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8087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652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7940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6802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2724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709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8273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0432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6828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99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7770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5336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0504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4352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3246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82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362" y="1893960"/>
            <a:ext cx="9674635" cy="5666043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7960" cy="10722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r>
              <a:rPr lang="es-ES" sz="3600" dirty="0" smtClean="0"/>
              <a:t>36</a:t>
            </a:r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7960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</a:t>
            </a:r>
            <a:r>
              <a:rPr lang="es-ES" dirty="0" smtClean="0"/>
              <a:t>nivel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81399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168557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75" r:id="rId8"/>
    <p:sldLayoutId id="2147483668" r:id="rId9"/>
    <p:sldLayoutId id="2147483669" r:id="rId10"/>
    <p:sldLayoutId id="2147483670" r:id="rId11"/>
    <p:sldLayoutId id="2147483671" r:id="rId12"/>
    <p:sldLayoutId id="2147483684" r:id="rId13"/>
    <p:sldLayoutId id="2147483685" r:id="rId14"/>
  </p:sldLayoutIdLst>
  <p:transition/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2800" b="1" i="0" u="none" strike="noStrike" kern="0" cap="none" spc="0" baseline="0">
          <a:solidFill>
            <a:srgbClr val="333333"/>
          </a:solidFill>
          <a:uFillTx/>
          <a:latin typeface="Albany"/>
          <a:ea typeface="Tahoma" pitchFamily="34" charset="0"/>
          <a:cs typeface="Tahoma" pitchFamily="34" charset="0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E594D"/>
        </a:buClr>
        <a:buSzPct val="45000"/>
        <a:buFont typeface="StarSymbol"/>
        <a:buChar char="●"/>
        <a:tabLst/>
        <a:defRPr lang="es-ES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es-ES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Ø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362" y="1893960"/>
            <a:ext cx="9674635" cy="5666043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7960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s-ES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7960" cy="47624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381399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168557"/>
            <a:ext cx="181444" cy="918359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858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ransition/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es-ES" sz="4400" b="1" i="0" u="none" strike="noStrike" kern="0" cap="none" spc="0" baseline="0">
          <a:solidFill>
            <a:srgbClr val="333333"/>
          </a:solidFill>
          <a:uFillTx/>
          <a:latin typeface="Albany" pitchFamily="34"/>
          <a:ea typeface="Arial Unicode MS" pitchFamily="2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E594D"/>
        </a:buClr>
        <a:buSzPct val="45000"/>
        <a:buFont typeface="StarSymbol"/>
        <a:buChar char="●"/>
        <a:tabLst/>
        <a:defRPr lang="es-ES" sz="32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es-ES" sz="28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StarSymbol"/>
        <a:buChar char="●"/>
        <a:tabLst/>
        <a:defRPr lang="es-ES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es-ES" sz="2000" b="0" i="0" u="none" strike="noStrike" kern="0" cap="none" spc="0" baseline="0">
          <a:solidFill>
            <a:srgbClr val="000000"/>
          </a:solidFill>
          <a:uFillTx/>
          <a:latin typeface="Albany" pitchFamily="34"/>
          <a:ea typeface="Arial Unicode MS" pitchFamily="2"/>
          <a:cs typeface="Tahoma" pitchFamily="2"/>
        </a:defRPr>
      </a:lvl5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B15F-22A5-4333-A252-2D5D9A6AF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7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2EBD-8483-411B-8B7F-57DAF009B3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96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29BA-7AA3-432A-AAF7-D07216D95C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54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8CD6-04F6-44E5-8C6D-D3C93E5ADB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7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A87A-DA6F-41D5-B206-C517E0E7FA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51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0574-42EB-4FCC-8D14-4A865A1EF1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62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F0DA-42E0-4E43-82B5-2A551D48C7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8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827844" y="755501"/>
            <a:ext cx="8496944" cy="34637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lnSpc>
                <a:spcPct val="150000"/>
              </a:lnSpc>
              <a:buFont typeface="StarSymbol"/>
              <a:buNone/>
            </a:pPr>
            <a:r>
              <a:rPr lang="es-ES" sz="4800" dirty="0" smtClean="0">
                <a:solidFill>
                  <a:srgbClr val="FF0000"/>
                </a:solidFill>
                <a:latin typeface="Palatino Linotype" pitchFamily="18" charset="0"/>
              </a:rPr>
              <a:t>Factores culturales y políticos de la crisis económica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63848" y="4733603"/>
            <a:ext cx="8424936" cy="1129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Manuel Campillo Meseguer</a:t>
            </a:r>
          </a:p>
          <a:p>
            <a:pPr algn="ctr" hangingPunct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Tudela, 16 de abril de 2013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158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04154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¿QUÉ FACTOR DETERMINA EL DESARROLLO DE UN PAÍS?</a:t>
            </a:r>
          </a:p>
          <a:p>
            <a:pPr>
              <a:buNone/>
            </a:pP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Karl Marx (</a:t>
            </a:r>
            <a:r>
              <a:rPr lang="es-ES" sz="2600" dirty="0" err="1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s.XIX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): 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La estructura 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socio-económica</a:t>
            </a:r>
            <a:endParaRPr lang="es-ES" sz="2600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4799" y="1331565"/>
            <a:ext cx="9795825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historia ha sido una sucesión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4 modos de producción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 El paso de uno a otro viene provocado por las “contradicciones” generadas entre: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fuerzas productivas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= capital y tecnología, en manos privadas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relaciones de producción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= lucha de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clases entre burguesía y proletariado.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estructura económica determina, en última instancia, la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superestructura ideológica y política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“no </a:t>
            </a:r>
            <a:r>
              <a:rPr lang="es-ES" sz="2000" i="1" dirty="0">
                <a:latin typeface="Tahoma" pitchFamily="34"/>
                <a:ea typeface="SimSun" pitchFamily="2"/>
                <a:cs typeface="Mangal" pitchFamily="2"/>
              </a:rPr>
              <a:t>es la conciencia del hombre la que determina su ser sino, por el contrario, el ser social es lo que determina su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conciencia”.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Este “socialismo científico” rechaza por ingenuo el “socialismo utópico”.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4800" y="3884155"/>
            <a:ext cx="9634500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capitalismo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la acumulación progresiva de capital no puede ser indefinida, pues cada vez se necesita más capital para emplear la misma fuerza de trabajo.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so originará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crisis periódicas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 agudizarán la contradicción fundamental,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lucha de clases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acabará provocando la revolución socialista.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socialismo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sólo podrá iniciarse, por eso, en los países desarrollados.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4800" y="5508029"/>
            <a:ext cx="9634500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el capitalismo, 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Estado liberal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no representa los intereses generales, siendo un instrumento político al servicio de la clase dominante.</a:t>
            </a:r>
          </a:p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revolución necesita que los trabajadores superen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alienación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engendrada por su papel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mercancía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les escinde de su derecho de ciudadanía. La desigualdad real queda solapada por la igualdad jurídico-política y consolada por las ilusiones filosófico-religiosas. Es preciso adquirir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conciencia de clase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89566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04154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¿QUÉ FACTOR DETERMINA EL DESARROLLO DE UN PAÍS?</a:t>
            </a:r>
          </a:p>
          <a:p>
            <a:pPr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Max Weber 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(</a:t>
            </a: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s.XX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): 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La cultura y la ética</a:t>
            </a:r>
            <a:endParaRPr lang="es-ES" sz="2600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7819" y="1646450"/>
            <a:ext cx="9634500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Aristóteles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sólo el hombre virtuoso, siendo ciudadano, puede llevar a cabo una buena gestión pública.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rectitud privada es condición de la pública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Esta idea la asumió la ética protestante más que la ética católica.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819" y="2640411"/>
            <a:ext cx="9660505" cy="31865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Max Weber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los factores culturales y religiosos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puritanismo protestante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(sobre todo del calvinismo) favorecieron el desarrollo del capitalismo. La creencias y valores más influyentes habrían sido: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relación directa con Dios, mediante la Biblia, sin intermediarios que interpreten la fe y justifiquen las obras =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libertad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conciencia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responsabilidad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individual (sentimiento de culpa)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Menor estructura jerárquica y mayor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participación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de los creyentes.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trabajo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constante y metódico = racionalismo instrumental.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austeridad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vida = trabajo y oración, sin fiestas ni celebraciones.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enriquecimiento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como señal de predestinación (calvinismo).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7819" y="5801375"/>
            <a:ext cx="9569074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Reyes Mate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“España, por católica, es maestra en la doble moral”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es decir, permisividad privada y apariencia pública (lo escandaloso es que te pillen).</a:t>
            </a:r>
          </a:p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Javier </a:t>
            </a:r>
            <a:r>
              <a:rPr lang="es-ES" sz="2000" dirty="0" err="1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Sádaba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Los protestantes internalizan el sentido del deber y los sentimientos de mérito y culpa (más creadores, más suicidios); la religiosidad católica es más externa y ritual, descargando la responsabilidad en la sociedad.</a:t>
            </a:r>
          </a:p>
        </p:txBody>
      </p:sp>
    </p:spTree>
    <p:extLst>
      <p:ext uri="{BB962C8B-B14F-4D97-AF65-F5344CB8AC3E}">
        <p14:creationId xmlns:p14="http://schemas.microsoft.com/office/powerpoint/2010/main" val="1386103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04154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¿QUÉ FACTOR DETERMINA EL DESARROLLO DE UN PAÍS?</a:t>
            </a:r>
          </a:p>
          <a:p>
            <a:pPr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Max Weber 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(</a:t>
            </a: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s.XX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): 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La cultura y la ética</a:t>
            </a:r>
            <a:endParaRPr lang="es-ES" sz="2600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5600" y="1979637"/>
            <a:ext cx="9634500" cy="31865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Capital social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un concepto de reciente creación relacionado con 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estudios sobre el desarrollo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 Se diferencia del capital físico (bienes materiales) y del capital humano (conocimientos).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Hace referencia al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tejido 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al tipo de relaciones sociales asentadas, que capacitan o facilitan la consecución de objetivos y solución de necesidades.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una forma de analizar la composición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sociedad civil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observando especialmente las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fórmulas de coordinación y cooperación mutua existentes. 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constituye a través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organizaciones horizontales y redes de confianza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posibilitadoras de un modelo determinado de desarrollo y bienestar.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15600" y="5756362"/>
            <a:ext cx="9569074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tipo y grado de capital social condiciona enormemente el tipo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desarrollo económico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gobierno político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un país.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64697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04154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¿QUÉ FACTOR DETERMINA EL DESARROLLO DE UN PAÍS?</a:t>
            </a:r>
          </a:p>
          <a:p>
            <a:pPr>
              <a:buNone/>
            </a:pP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Acemoglu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 y Robinson 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(</a:t>
            </a: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s.XXI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): Las instituciones políticas</a:t>
            </a:r>
            <a:endParaRPr lang="es-ES" sz="2600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9718" y="1691605"/>
            <a:ext cx="9634501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Aunque los cambios históricos son </a:t>
            </a:r>
            <a:r>
              <a:rPr lang="es-ES" sz="2000" u="sng" dirty="0" err="1" smtClean="0">
                <a:latin typeface="Tahoma" pitchFamily="34"/>
                <a:ea typeface="SimSun" pitchFamily="2"/>
                <a:cs typeface="Mangal" pitchFamily="2"/>
              </a:rPr>
              <a:t>multi</a:t>
            </a:r>
            <a:r>
              <a:rPr lang="es-ES" sz="2000" u="sng" dirty="0" smtClean="0">
                <a:latin typeface="Tahoma" pitchFamily="34"/>
                <a:ea typeface="SimSun" pitchFamily="2"/>
                <a:cs typeface="Mangal" pitchFamily="2"/>
              </a:rPr>
              <a:t>-causales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el factor decisivo que explica el éxito económico-democrático de un país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no </a:t>
            </a:r>
            <a:r>
              <a:rPr lang="es-ES" sz="200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es la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geografía ni el clima: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Muchos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países del sur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han sido históricamente más ricos o más cultos que los del norte, tanto en Europa como en América o en Asia.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06114" y="3203071"/>
            <a:ext cx="9634500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No </a:t>
            </a:r>
            <a:r>
              <a:rPr lang="es-ES" sz="200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es la cultura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(religión, ética, hábitos), ya que es un factor dependiente, resultado de las instituciones dominantes. Ejemplos:</a:t>
            </a:r>
          </a:p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Países desarrollados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religión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protestante (Inglaterra, Holanda), católica (Francia, Baviera), judía (Israel) y no cristiana (Japón, y en parte China)</a:t>
            </a:r>
          </a:p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Países ricos y pobres con la misma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cultura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por tradición o colonización: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Nogales (Arizona) y Nogales (Sonora), Corea del norte y Corea del sur, Australia y Nigeria (ambas excolonias inglesas).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6114" y="5643252"/>
            <a:ext cx="9634501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No es el mero crecimiento económico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que puede convivir con instituciones autoritarias y extractivas: China y Rusia (</a:t>
            </a:r>
            <a:r>
              <a:rPr lang="es-ES" sz="2000" dirty="0" err="1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s.XXI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), Alemania y Japón (</a:t>
            </a:r>
            <a:r>
              <a:rPr lang="es-ES" sz="2000" dirty="0" err="1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s.XX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)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6114" y="6535575"/>
            <a:ext cx="9634501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rabi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No es la ayuda exterior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que por sí sola no modifica las instituciones de un país, aunque siempre es positiva.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78409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04154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¿QUÉ FACTOR DETERMINA EL DESARROLLO DE UN PAÍS?</a:t>
            </a:r>
          </a:p>
          <a:p>
            <a:pPr>
              <a:buNone/>
            </a:pP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Acemoglu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 y Robinson 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(</a:t>
            </a: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s.XXI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): Las instituciones políticas</a:t>
            </a:r>
            <a:endParaRPr lang="es-ES" sz="2600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4800" y="1504510"/>
            <a:ext cx="9634500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fundamental el tipo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instituciones y reglas económicas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pueden ser: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Inclusivas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: fomentan 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incentivan la participación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de las personas (en libertad e igualdad de condiciones) en las actividades económicas y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mercado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a través de la propiedad privada, la educación, la tecnología, etc.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Extractivas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: se centran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extraer rentas y riqueza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de la mayoría en beneficio de una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minoría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incluso aunque perjudique al crecimiento del país.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4800" y="3508348"/>
            <a:ext cx="9634500" cy="31865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Pero el factor más decisivo es el tipo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INSTITUCIONES Y REGLAS POLÍTICAS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son las que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determinan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el papel de las instituciones económicas, y quienes establecen quién tiene el poder y para qué fines puede utilizarse. Pueden ser: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Inclusivas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: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aceptan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pluralismo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como reparto del poder, sin renunciar a una suficiente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centralización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fortaleza del Estado. Favorecen las instituciones económicas inclusivas (círculo virtuoso). No todas las democracias impulsan las instituciones pluralistas.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Extractivas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permiten que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élites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controlen el poder para su beneficio, favoreciendo las instituciones extractivas y apoyándose mutuamente (círculo vicioso). Son la causa principal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desigualdad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la pobreza.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4800" y="6750474"/>
            <a:ext cx="9634500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predominio de unas u otras instituciones genera necesariamente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conflictos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de los que siempre se derivan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ganadores y perdedores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432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604154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¿QUÉ FACTOR DETERMINA EL DESARROLLO DE UN PAÍS?</a:t>
            </a:r>
          </a:p>
          <a:p>
            <a:pPr>
              <a:buNone/>
            </a:pP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Acemoglu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 y Robinson </a:t>
            </a:r>
            <a:r>
              <a:rPr lang="es-ES" sz="2600" dirty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(</a:t>
            </a:r>
            <a:r>
              <a:rPr lang="es-ES" sz="2600" dirty="0" err="1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s.XXI</a:t>
            </a: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  <a:ea typeface="SimSun" pitchFamily="2"/>
                <a:cs typeface="Mangal" pitchFamily="2"/>
              </a:rPr>
              <a:t>): Las instituciones políticas</a:t>
            </a:r>
            <a:endParaRPr lang="es-ES" sz="2600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69987" y="1835621"/>
            <a:ext cx="9634500" cy="442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¿Qué factores favorecen la posibilidad de construir instituciones inclusivas?</a:t>
            </a:r>
          </a:p>
          <a:p>
            <a:pPr lvl="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o hay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recetas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para el cambio institucional, incluso a veces pequeñas circunstancias o casualidades pueden decantar que se produzca o no.</a:t>
            </a:r>
          </a:p>
          <a:p>
            <a:pPr marL="914400" lvl="1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posibilidad de un cambio sustancial no es fácil, pero aumenta en épocas o situaciones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crisis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en las que puede producirse un punto de inflexión.</a:t>
            </a:r>
          </a:p>
          <a:p>
            <a:pPr marL="914400" lvl="1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factor de cambio más decisivo es una amplia y sostenida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movilización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la sociedad y de sus instituciones civiles, en un proceso que requiere tiempo y coordinación. Un buen ejemplo reciente: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Brasil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914400" lvl="1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medios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comunicación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las redes sociales juegan un importante papel instrumental en la lucha por el cambio y contra el cambio.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21685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6" y="593536"/>
            <a:ext cx="9721080" cy="5833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¿QUÉ CAMBIOS NECESITAMOS?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7167" y="1331565"/>
            <a:ext cx="9634501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Aprendamos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la crisis (aprovechada en Europa por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élites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extractivas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o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depredadoras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 para promover 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cambios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que necesita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mayoría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social, reformando los tres subsistemas: economía, política y cultura.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67167" y="2400915"/>
            <a:ext cx="9913458" cy="50440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Necesitamos reformar las estructuras productivas y el modelo de crecimiento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Me remito a la exposición de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Gabriel Flores</a:t>
            </a: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el mes pasado,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que comparto en gran medida, destacando las siguientes ideas: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alternativa económica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progresista, algo más complicado que una lista de objetivos deseables,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está por construir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aunque el debate ya se ha iniciado en diversos foros y con diferentes tipos de propuestas, algunas en manos de la ciudadanía: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economía del bien común, banca ética, etc.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España necesitamos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muchas reformas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en: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los sectores productivos, el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sistema financiero, fiscal, laboral, energético, educativo, etc.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Esa alternativa económica necesita de un cambio profundo de prioridades en los hábitos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valores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sociales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además de lucha y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voluntad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política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 Y esa alternativa sólo es posible en un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marco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europeo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diversas medidas posibles, como los valores que las inspiran, acarrean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costes e incompatibilidades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obligan a elegir: reformas/revolución, libertad/igualdad,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territorial/social, empleo/medio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ambiente, derechos/obligaciones, etc. De ahí las diferencias entre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izquierdas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194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15777" y="438750"/>
            <a:ext cx="9772548" cy="5714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¿QUÉ CAMBIOS NECESITAMOS?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4361" y="1020783"/>
            <a:ext cx="9854053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Necesitamos reformar las instituciones políticas y profundizar la democracia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reforma del sistema político, haciéndolo más abierto y plural (de “extractivo” a “inclusivo”, de concentración a reparto del poder), es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condición indispensable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para poder impulsar una alternativa económica.</a:t>
            </a:r>
          </a:p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Hace falta una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segunda Transición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que amplíe y profundice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democracia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preciso un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rearme ideológico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contra el neoliberalismo tecnocrático de las “clases depredadoras”, y una reivindicación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política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debe controlar y regular la economía.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4361" y="3613746"/>
            <a:ext cx="9882092" cy="380573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914400" lvl="1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España, 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programa de regeneración democrática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debería incluir: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reforma federal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Constitución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que posibilite las demás.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reforma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modelo territorial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clarifique competencias y financiación, haciendo compatible el autogobierno y la cooperación.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reforma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ley electoral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 asegure la proporcionalidad,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revise las circunscripciones,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desbloquee las listas, etc.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reforma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ley de partidos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asegure su democracia interna y financiación transparente, para que pasen de ser problema a ser solución.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reforma de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Administración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(competencias y funcionamiento) y de sus diferentes organismos (Justicia, órganos reguladores, municipios…) </a:t>
            </a:r>
          </a:p>
          <a:p>
            <a:pPr marL="1371600" lvl="2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Una revisión de los acuerdos con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Vaticano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que elimine privilegios, garantice la laicidad del Estado y respete la pluralidad religiosa.</a:t>
            </a:r>
          </a:p>
        </p:txBody>
      </p:sp>
    </p:spTree>
    <p:extLst>
      <p:ext uri="{BB962C8B-B14F-4D97-AF65-F5344CB8AC3E}">
        <p14:creationId xmlns:p14="http://schemas.microsoft.com/office/powerpoint/2010/main" val="1136789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52171" y="481501"/>
            <a:ext cx="9772548" cy="5833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¿QUÉ CAMBIOS NECESITAMOS?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5023" y="1054462"/>
            <a:ext cx="9854053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Necesitamos mejorar nuestra cultura cívica y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democrática (razón común)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Valorar más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responsabilidad individual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el resultado de las propias acciones: en la educación, el trabajo, la convivencia.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Implica educar en una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moral más racional y autónoma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superando la moral heterónoma y convencional (miedo al castigo, a las apariencias, a no coincidir con la mayoría), exigiéndose a sí mismo, no sólo a los otros.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Requiere presencia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ética y las humanidades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 el sistema educativo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1419" y="3431574"/>
            <a:ext cx="9854053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914400" lvl="1" indent="-457200" hangingPunct="0">
              <a:buFont typeface="+mj-lt"/>
              <a:buAutoNum type="arabi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Valorar más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ley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democrática,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público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y común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(instituciones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servicios).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Supone deslegitimar la picaresca y el clientelismo, los privilegios y fraudes (grandes y pequeños); recurrir y denunciar los incumplimientos; prestigiar lo público como garante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igualdad y la pluralidad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necesita máxima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transparencia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y participación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la gestión pública y en su relación con lo privado, así como referentes sociales (liderazgos),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modelos de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ejemplaridad</a:t>
            </a: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y 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coherencia (contra el cinismo y la corrupción).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3732" y="5724053"/>
            <a:ext cx="9854053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914400" lvl="1" indent="-457200" hangingPunct="0">
              <a:buFont typeface="+mj-lt"/>
              <a:buAutoNum type="arabi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Impulsar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asociacionismo cívico y político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y no sólo el recreativo y asistencial; se necesita una sociedad civil organizada y activa (contra la indiferencia o la resignación), con mentalidad cosmopolita y pedagógica.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plataformas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colectivos surgidos en la crisis son un buen ejemplo, aunque tienen el riesgo de ser temporales.</a:t>
            </a:r>
          </a:p>
        </p:txBody>
      </p:sp>
    </p:spTree>
    <p:extLst>
      <p:ext uri="{BB962C8B-B14F-4D97-AF65-F5344CB8AC3E}">
        <p14:creationId xmlns:p14="http://schemas.microsoft.com/office/powerpoint/2010/main" val="3920435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70812" y="514041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¿QUIÉN DEBE IMPULSAR </a:t>
            </a: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LOS </a:t>
            </a: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CAMBIOS?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063" y="1420511"/>
            <a:ext cx="9761752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El único SUJETO que puede impulsar el cambio es la CIUDADANÍA.</a:t>
            </a:r>
            <a:endParaRPr lang="es-ES" sz="2000" dirty="0" smtClean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 la responsable de aceptar o cambiar los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fines y valores (cultura)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rigen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vida social, en un proceso de permanente renovación.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sujeto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regenerador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debe incorporar a los sectores sociales más débiles: trabajadores y parados, mujeres y jóvenes, desahuciados e inmigrantes, etc.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una sociedad democrática, los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derechos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son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individuales, pero sólo pueden conquistarse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mantenerse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colectivamente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con el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empoderamiento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de la ciudadanía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5063" y="4283893"/>
            <a:ext cx="9761752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El proceso de empoderamiento de la ciudadanía necesita de cauces organizativos: los MOVIMIENTOS SOCIALES.</a:t>
            </a:r>
            <a:endParaRPr lang="es-ES" sz="2000" dirty="0" smtClean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Son estos movimientos los que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históricamente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han impulsado los cambios y avances sociales: sindicalismo, feminismo, ecologismo, etc.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equieren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liderazgos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sólidos que les den eficacia y representación,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además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objetivos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calendarios viables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Son los promotores del cambio social, pero necesitan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 complementarse con órganos políticos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con capacidad de ejecutar esos cambios: los partidos.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31241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60415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RELACIÓN ENTRE ECONOMÍA, POLÍTICA Y CULTURA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37432" y="1331565"/>
            <a:ext cx="9527416" cy="2072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economía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gestiona la producción de bienes y servicios y su intercambio en el mercado. 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la economía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capitalista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asentada sobre la propiedad y la iniciativa particular, el fin es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beneficio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el mercado y el medio es la producción.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funcionamiento del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mercado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imperfecto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por condiciones desiguales y desleales (oligopolios), en un juego basado en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competición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37432" y="3520583"/>
            <a:ext cx="9527416" cy="22270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política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, configurada a través de los Estados-nación y de la UE: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Decide sobre las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relaciones y conflictos entre </a:t>
            </a:r>
            <a:r>
              <a:rPr lang="es-ES" sz="20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lo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particular y </a:t>
            </a:r>
            <a:r>
              <a:rPr lang="es-ES" sz="2000" kern="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lo </a:t>
            </a:r>
            <a:r>
              <a:rPr lang="es-ES" sz="20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común.</a:t>
            </a:r>
            <a:endParaRPr lang="es-ES" sz="2000" kern="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Regula la </a:t>
            </a:r>
            <a:r>
              <a:rPr lang="es-ES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economía</a:t>
            </a:r>
            <a:r>
              <a:rPr lang="es-ES" dirty="0">
                <a:latin typeface="Tahoma" pitchFamily="34"/>
                <a:ea typeface="SimSun" pitchFamily="2"/>
                <a:cs typeface="Mangal" pitchFamily="2"/>
              </a:rPr>
              <a:t>, tanto la producción como el mercado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Redistribuye la riqueza mediante los impuestos y los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servicios públicos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Establece los derechos y deberes que regulan la </a:t>
            </a:r>
            <a:r>
              <a:rPr lang="es-ES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convivencia</a:t>
            </a:r>
            <a:r>
              <a:rPr lang="es-ES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Dos modelos predominantes en Europa: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socialdemócrata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(de los 50 a los 70) y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neoliberal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(de los 80 hasta hoy)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7432" y="5864581"/>
            <a:ext cx="9527416" cy="145291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cultura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aporta las creencias, valores y hábitos que, a </a:t>
            </a:r>
            <a:r>
              <a:rPr lang="es-ES" sz="2400" kern="0" dirty="0">
                <a:latin typeface="Tahoma" pitchFamily="34"/>
                <a:ea typeface="SimSun" pitchFamily="2"/>
                <a:cs typeface="Mangal" pitchFamily="2"/>
              </a:rPr>
              <a:t>través de la educación y la 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comunicación: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Establecen los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fines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justifican los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medios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 la acción.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Legitiman o rechazan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los modelos económicos y políticos dominantes.</a:t>
            </a:r>
          </a:p>
        </p:txBody>
      </p:sp>
    </p:spTree>
    <p:extLst>
      <p:ext uri="{BB962C8B-B14F-4D97-AF65-F5344CB8AC3E}">
        <p14:creationId xmlns:p14="http://schemas.microsoft.com/office/powerpoint/2010/main" val="416078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70812" y="514041"/>
            <a:ext cx="9772548" cy="72741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¿QUIÉN </a:t>
            </a: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Y CÓMO DEBEN REALIZAR </a:t>
            </a:r>
            <a:r>
              <a:rPr lang="es-ES" sz="2400" dirty="0" smtClean="0">
                <a:solidFill>
                  <a:srgbClr val="FF0000"/>
                </a:solidFill>
                <a:latin typeface="Palatino Linotype" pitchFamily="18" charset="0"/>
              </a:rPr>
              <a:t>LOS CAMBIOS?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1419" y="1241452"/>
            <a:ext cx="9731941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La realización y consolidación del cambio requiere de una organización que pueda tomar el poder y, desde él, llevarlo a cabo: l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os PARTIDOS POLÍTICOS</a:t>
            </a:r>
            <a:r>
              <a:rPr lang="es-ES" sz="2000" u="sng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 smtClean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Históricamente,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mismo sujeto social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que ha impulsado los movimientos sociales 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emancipatorios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también ha creado los partidos políticos correspondientes, excepto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movimiento anarquista y libertario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1419" y="2986085"/>
            <a:ext cx="9731941" cy="34961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Los actuales partidos políticos ne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cesitan de una PROFUNDA RENOVACIÓN que les permita volver a defender y representar los intereses de la ciudadanía.</a:t>
            </a:r>
            <a:endParaRPr lang="es-ES" sz="2000" dirty="0" smtClean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Unos partidos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más democráticos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el interior: con más líderes que jefes, con más afiliación-participación. Y más abiertos al exterior, más permeables 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sociedad civil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depositaria de la legitimidad política.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Unos partidos cuya misión es doble: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impulsar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distribución de la riqueza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al servicio del bien común.</a:t>
            </a:r>
          </a:p>
          <a:p>
            <a:pPr marL="1371600" lvl="2" indent="-4572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p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romover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reparto del poder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, aumentando las competencias y canales para la participación democrática en las grandes decisiones sociales.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Unos partidos con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 fuerza y la legitimidad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necesaria para liderar (no sólo gestionar = tecnocracia)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alternativas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económico-sociales progresistas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1419" y="6588149"/>
            <a:ext cx="9731941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os partidos cumplirán su misión en la medida en que consigan REFORMAR LAS INSTITUCIONES, políticas y económicas, para hacerlas más inclusivas</a:t>
            </a:r>
            <a:r>
              <a:rPr lang="es-ES" sz="2000" u="sng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 smtClean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43474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39912" y="1972808"/>
            <a:ext cx="7128792" cy="287721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6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Josep </a:t>
            </a:r>
            <a:r>
              <a:rPr lang="es-ES" sz="3600" dirty="0" err="1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Ramoneda</a:t>
            </a:r>
            <a:r>
              <a:rPr lang="es-ES" sz="36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:</a:t>
            </a: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3600" dirty="0" smtClean="0">
              <a:solidFill>
                <a:srgbClr val="FF0000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3600" i="1" dirty="0" smtClean="0">
                <a:latin typeface="Tahoma" pitchFamily="34"/>
                <a:ea typeface="SimSun" pitchFamily="2"/>
                <a:cs typeface="Mangal" pitchFamily="2"/>
              </a:rPr>
              <a:t>“Los movimientos sociales son en este momento la principal fuerza de regeneración democrática”</a:t>
            </a:r>
          </a:p>
        </p:txBody>
      </p:sp>
    </p:spTree>
    <p:extLst>
      <p:ext uri="{BB962C8B-B14F-4D97-AF65-F5344CB8AC3E}">
        <p14:creationId xmlns:p14="http://schemas.microsoft.com/office/powerpoint/2010/main" val="1776734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60415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RELACIÓN ENTRE ECONOMÍA, POLÍTICA Y CULTURA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150991" y="5364013"/>
            <a:ext cx="8339527" cy="1391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¿Cuál de los tres subsistemas determina a los otros?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Karl Marx (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s.XIX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): la economía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Max Weber (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s.XX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): la cultura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Acemoglu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Robinson (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s.XXI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): la política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2864849"/>
              </p:ext>
            </p:extLst>
          </p:nvPr>
        </p:nvGraphicFramePr>
        <p:xfrm>
          <a:off x="2304008" y="1547589"/>
          <a:ext cx="525658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2087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6398" y="57297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CRISIS DE LA ECONOMÍA MUNDIAL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01185" y="1024655"/>
            <a:ext cx="9779440" cy="3558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Nueva fase del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capitalismo</a:t>
            </a: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endParaRPr lang="es-ES" sz="24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Globalización: capitalismo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financiero-especulativo, desregulado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sin fronteras: el dinero como fin en sí mismo (codicia) y voluntad de poder (nihilismo)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Tendencia a un capitalismo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sin democracia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sin Estado de bienestar.</a:t>
            </a:r>
          </a:p>
          <a:p>
            <a:pPr marL="1257300" lvl="2" indent="-342900" hangingPunct="0"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Divorcio entre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progreso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tecno-económico y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retroceso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ético-político.</a:t>
            </a:r>
          </a:p>
          <a:p>
            <a:pPr marL="1257300" lvl="2" indent="-342900" hangingPunct="0"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err="1">
                <a:latin typeface="Tahoma" pitchFamily="34"/>
                <a:ea typeface="SimSun" pitchFamily="2"/>
                <a:cs typeface="Mangal" pitchFamily="2"/>
              </a:rPr>
              <a:t>A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.Campillo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“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Vivimos una globalización ‘de facto’, pero no ‘de iure”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’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Crece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socialización de pérdidas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la privatización de beneficios:</a:t>
            </a:r>
          </a:p>
          <a:p>
            <a:pPr marL="1257300" lvl="2" indent="-342900" hangingPunct="0"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riqueza apenas paga impuestos.</a:t>
            </a:r>
          </a:p>
          <a:p>
            <a:pPr marL="1257300" lvl="2" indent="-342900" hangingPunct="0"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Las clases trabajadoras y medias sostienen los ingresos públicos.</a:t>
            </a:r>
          </a:p>
          <a:p>
            <a:pPr marL="1257300" lvl="2" indent="-342900" hangingPunct="0">
              <a:buFont typeface="Wingdings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Stiglitz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“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El 1% de la población tiene lo que el 99% necesita”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Este modelo de capitalismo acelera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cambio climático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05783" y="4582695"/>
            <a:ext cx="9527416" cy="29388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400" kern="0" dirty="0" smtClean="0">
                <a:latin typeface="Tahoma" pitchFamily="34"/>
                <a:ea typeface="SimSun" pitchFamily="2"/>
                <a:cs typeface="Mangal" pitchFamily="2"/>
              </a:rPr>
              <a:t>En </a:t>
            </a:r>
            <a:r>
              <a:rPr lang="es-ES" sz="2400" kern="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Europa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UE tiene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7%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la población mundial, genera el 24% de la producción y representa el 50% del gasto social. Los BRICS engloban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43%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de la población y el 21% del PIB.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La globalización está desequilibrando el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modelo económico y social 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europeo, en </a:t>
            </a:r>
            <a:r>
              <a:rPr lang="es-ES" sz="2000" kern="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crisis</a:t>
            </a:r>
            <a:r>
              <a:rPr lang="es-ES" sz="2000" kern="0" dirty="0" smtClean="0">
                <a:latin typeface="Tahoma" pitchFamily="34"/>
                <a:ea typeface="SimSun" pitchFamily="2"/>
                <a:cs typeface="Mangal" pitchFamily="2"/>
              </a:rPr>
              <a:t> al entrar en competencia con el resto del mundo.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Consecuencias económicas: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declive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del tradicional dominio europeo, y emergencia del pacífico-sur. Consecuencias sociales: más paro y menos derechos,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más desigualdad y pobreza</a:t>
            </a: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en cada país.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47055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60415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CRISIS DE LA ECONOMÍA ESPAÑOLA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94868" y="1347366"/>
            <a:ext cx="9527416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crisis es más grave en los países del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sur de Europa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4868" y="5644419"/>
            <a:ext cx="9527416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Consecuencia: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más desigualdad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Pérdida de riqueza y poder adquisitivo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retroceso de 10 años.</a:t>
            </a:r>
          </a:p>
          <a:p>
            <a:pPr marL="914400" lvl="1" indent="-4572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país más desigual de Europa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27% paro, 22% de pobreza relativa (10 millones), 6% al borde la exclusión social (3 millones), la diferencia entre ricos (20%) y pobres (20%) ha aumentado un 30%, y sigue creciendo.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4868" y="3386543"/>
            <a:ext cx="9527416" cy="2257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 startAt="3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la crisis financiera y productiva se añade el enorme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fraude fiscal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23% de la economía es sumergida (la media mundial es del 18%)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spaña es 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10º país del mundo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con mayor fraude fiscal: 75.000 millones.</a:t>
            </a:r>
          </a:p>
          <a:p>
            <a:pPr marL="1257300" lvl="2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fraude se concentra en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grandes empresas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(72%), por encima de las pymes (17%), los autónomos (8,5%) y los asalariados (2,5%).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España gasta en luchar contra el fraude un 35% de lo que gasta Francia y un 45% de lo que gasta Alemania.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4868" y="1747811"/>
            <a:ext cx="9527416" cy="163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+mj-lt"/>
              <a:buAutoNum type="alphaU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crisis financiera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ha unido la del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modelo productivo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 smtClean="0">
              <a:solidFill>
                <a:srgbClr val="0000FF"/>
              </a:solidFill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Burbuja conjunta del sector inmobiliario y financiero.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Insuficiente industrialización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Excesiva atomización empresarial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Poca 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I+D+i</a:t>
            </a:r>
            <a:endParaRPr lang="es-ES" sz="2000" dirty="0" smtClean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49465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Charla en FAS\Fraude-fiscal por secto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1115541"/>
            <a:ext cx="7488832" cy="527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174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60415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CRISIS DE LA POLÍTICA MUNDIAL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3824" y="1310855"/>
            <a:ext cx="9634500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Pérdida de poder de las instituciones políticas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Causa: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debilitamiento del Estado-nación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ausencia de un poder democrático mundial que regule la economía y asegure los derechos de ciudadanía.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En la EU, ausencia de un Estado con instituciones federales.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3824" y="2718291"/>
            <a:ext cx="9634500" cy="25674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Hegemonía de la ideología neoliberal, sin un alternativa sólida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Triunfo del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individualismo = no hay sujeto social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desamparo, miedo, culpa.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Consecuencia: aumento del populismo y de los chivos expiatorios.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err="1">
                <a:latin typeface="Tahoma" pitchFamily="34"/>
                <a:ea typeface="SimSun" pitchFamily="2"/>
                <a:cs typeface="Mangal" pitchFamily="2"/>
              </a:rPr>
              <a:t>T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hatcher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“La sociedad no existe, sólo hay individuos y familias”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Principios: economicismo,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privatización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tecnocracia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anti-política, cinismo.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Reagan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: </a:t>
            </a:r>
            <a:r>
              <a:rPr lang="es-ES" sz="2000" i="1" dirty="0">
                <a:latin typeface="Tahoma" pitchFamily="34"/>
                <a:ea typeface="SimSun" pitchFamily="2"/>
                <a:cs typeface="Mangal" pitchFamily="2"/>
              </a:rPr>
              <a:t>“El gobierno no es la solución, sino el problema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”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Se niega la lucha de intereses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y el conflicto social</a:t>
            </a:r>
          </a:p>
          <a:p>
            <a:pPr marL="1257300" lvl="2" indent="-342900" hangingPunct="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Buffet: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“Ha habido una guerra de clases y mi clase ha vencido”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3824" y="5364013"/>
            <a:ext cx="9634500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457200" indent="-4572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Más países con democracia formal y menos calidad democrática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 economía se impone a la política,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élite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oligárquica 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ciudadanía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la legalidad a la justicia, el oportunismo y 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tacticismo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a la ideología.</a:t>
            </a: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Cambios de gobierno: más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alternancias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(gestión) que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alternativas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(política)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  <a:p>
            <a:pPr marL="800100" lvl="1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izquierda actúa 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defensiva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convirtió la compasión en derechos y ahora trata de evitar el proceso inverso.</a:t>
            </a:r>
          </a:p>
        </p:txBody>
      </p:sp>
    </p:spTree>
    <p:extLst>
      <p:ext uri="{BB962C8B-B14F-4D97-AF65-F5344CB8AC3E}">
        <p14:creationId xmlns:p14="http://schemas.microsoft.com/office/powerpoint/2010/main" val="284753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604154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CRISIS DE LA POLÍTICA ESPAÑOLA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1787" y="1265984"/>
            <a:ext cx="9527416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Progresivo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distanciamiento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entre la clase política y la ciudadanía, sobre todo en la ciudadanía de izquierdas: “No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os representan” (15 M)</a:t>
            </a:r>
          </a:p>
          <a:p>
            <a:pPr marL="800100" lvl="1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Fuerte pérdida de apoyo electoral (sondeos) a los dos grandes partidos.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71787" y="2314783"/>
            <a:ext cx="9527416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Déficit democrático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el sistema electoral y el modelo de partido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más pensado para la estabilidad que para la renovación, con unos políticos que dependen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mucho más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 sus jefes que de sus electores.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1787" y="3363582"/>
            <a:ext cx="9527416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Escasez de fórmulas de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participación ciudadana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en la vida política.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1787" y="3793237"/>
            <a:ext cx="9527416" cy="1948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escubrimiento de la extendida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corrupción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política en todas las instituciones: partidos y administraciones,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banca y empresas,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monarquía y justicia, etc.</a:t>
            </a:r>
          </a:p>
          <a:p>
            <a:pPr marL="800100" lvl="1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New York Times (1 feb):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“Las investigaciones de corrupción han contaminado el tejido institucional de España”</a:t>
            </a:r>
          </a:p>
          <a:p>
            <a:pPr marL="800100" lvl="1" indent="-342900" hangingPunct="0"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Financial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Times (4 feb): </a:t>
            </a:r>
            <a:r>
              <a:rPr lang="es-ES" sz="2000" i="1" dirty="0" smtClean="0">
                <a:latin typeface="Tahoma" pitchFamily="34"/>
                <a:ea typeface="SimSun" pitchFamily="2"/>
                <a:cs typeface="Mangal" pitchFamily="2"/>
              </a:rPr>
              <a:t>“Las instituciones de España muestran signos de putrefacción”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71787" y="5770751"/>
            <a:ext cx="9527416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Reformas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pendientes en el modelo de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administración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pública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y en las diversas instituciones del Estado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1787" y="6509978"/>
            <a:ext cx="9527416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Aumento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de las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tensiones territoriales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relativas al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modelo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constitucional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71786" y="6939635"/>
            <a:ext cx="9665069" cy="4004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Consecuencia: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grave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déficit </a:t>
            </a:r>
            <a:r>
              <a:rPr lang="es-ES" sz="2000" dirty="0" smtClean="0">
                <a:solidFill>
                  <a:srgbClr val="FF0000"/>
                </a:solidFill>
                <a:latin typeface="Tahoma" pitchFamily="34"/>
                <a:ea typeface="SimSun" pitchFamily="2"/>
                <a:cs typeface="Mangal" pitchFamily="2"/>
              </a:rPr>
              <a:t>de credibilidad </a:t>
            </a:r>
            <a:r>
              <a:rPr lang="es-ES" sz="2000" dirty="0">
                <a:solidFill>
                  <a:srgbClr val="000000"/>
                </a:solidFill>
                <a:latin typeface="Tahoma" pitchFamily="34"/>
                <a:ea typeface="SimSun" pitchFamily="2"/>
                <a:cs typeface="Mangal" pitchFamily="2"/>
              </a:rPr>
              <a:t>d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sistema político democrático.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8662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31800" y="560320"/>
            <a:ext cx="9266186" cy="45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"/>
              <a:tabLst/>
              <a:defRPr lang="es-ES" sz="4400" b="1" i="0" u="none" strike="noStrike" kern="0" cap="none" spc="0" baseline="0">
                <a:solidFill>
                  <a:srgbClr val="333333"/>
                </a:solidFill>
                <a:uFillTx/>
                <a:latin typeface="Albany" pitchFamily="34"/>
                <a:ea typeface="Arial Unicode MS" pitchFamily="2"/>
                <a:cs typeface="Tahoma" pitchFamily="2"/>
              </a:defRPr>
            </a:lvl1pPr>
          </a:lstStyle>
          <a:p>
            <a:pPr>
              <a:buFont typeface="StarSymbol"/>
              <a:buNone/>
            </a:pPr>
            <a:r>
              <a:rPr lang="es-ES" sz="2600" dirty="0" smtClean="0">
                <a:solidFill>
                  <a:srgbClr val="FF0000"/>
                </a:solidFill>
                <a:latin typeface="Palatino Linotype" pitchFamily="18" charset="0"/>
              </a:rPr>
              <a:t>DÉFICIT DE LA CULTURA SOCIAL EN ESPAÑA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01185" y="1119046"/>
            <a:ext cx="9527416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C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omo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los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demás países mediterráneos, nuestra cultura es de raíz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latina y católica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(con influencia musulmana). Inventamos el “nacional-catolicismo”.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01185" y="3098578"/>
            <a:ext cx="9711011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riqueza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se centra más en la propiedad y sus rentas (herencia, suerte, enchufe) que en el rendimiento productivo y la innovación (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meritocracia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excelencia). Por eso se busca contar con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redes de influencia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(amigos, conocidos, contactos…)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01185" y="1778890"/>
            <a:ext cx="9527416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El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bienestar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se asocia más a la familia-amigos y al ocio (gastronomía, fiestas, deporte, turismo), menos al trabajo y al negocio (ciencia, tecnología, industria).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01185" y="4067994"/>
            <a:ext cx="9711011" cy="13291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da prioridad a la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responsabilidad colectiva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y protección del individuo frente a la autonomía y responsabilidad individual: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proteccionismo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 En el ámbito socio-político se traduce en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clientelismo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: favores a cambio de apoyo. Se confía poco en la acción colectiva, asociativa o de denuncia, buscando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soluciones particulares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01185" y="5346982"/>
            <a:ext cx="9527416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tiende a concebir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lo público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como un derecho, siendo laxos con los abusos,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picaresca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y haciendo responsables a las autoridades.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La </a:t>
            </a:r>
            <a:r>
              <a:rPr lang="es-ES" sz="2000" dirty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ley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 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respeta </a:t>
            </a:r>
            <a:r>
              <a:rPr lang="es-ES" sz="2000" dirty="0">
                <a:latin typeface="Tahoma" pitchFamily="34"/>
                <a:ea typeface="SimSun" pitchFamily="2"/>
                <a:cs typeface="Mangal" pitchFamily="2"/>
              </a:rPr>
              <a:t>más por miedo al castigo que por conciencia cívica (fraude, pirateo, corrupción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)</a:t>
            </a:r>
            <a:endParaRPr lang="es-ES" sz="2000" dirty="0">
              <a:latin typeface="Tahoma" pitchFamily="34"/>
              <a:ea typeface="SimSun" pitchFamily="2"/>
              <a:cs typeface="Mangal" pitchFamily="2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1185" y="6316399"/>
            <a:ext cx="9779441" cy="10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valora más lo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social-comunitario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que lo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político-institucional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(ley, Estado) en versión conservadora (caciquismo, clientelismo, asistencialismo) o anarquista-libertaria (</a:t>
            </a:r>
            <a:r>
              <a:rPr lang="es-ES" sz="2000" dirty="0" err="1" smtClean="0">
                <a:latin typeface="Tahoma" pitchFamily="34"/>
                <a:ea typeface="SimSun" pitchFamily="2"/>
                <a:cs typeface="Mangal" pitchFamily="2"/>
              </a:rPr>
              <a:t>comunitarismo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, redes de solidaridad, asambleísmo, anti-sistemas)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01185" y="2438734"/>
            <a:ext cx="9527416" cy="7100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0" compatLnSpc="0">
            <a:spAutoFit/>
          </a:bodyPr>
          <a:lstStyle/>
          <a:p>
            <a:pPr marL="342900" indent="-342900" hangingPunct="0">
              <a:buFont typeface="Tahoma" pitchFamily="34" charset="0"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Se desarrollan más las </a:t>
            </a:r>
            <a:r>
              <a:rPr lang="es-ES" sz="2000" dirty="0" smtClean="0">
                <a:solidFill>
                  <a:srgbClr val="0000FF"/>
                </a:solidFill>
                <a:latin typeface="Tahoma" pitchFamily="34"/>
                <a:ea typeface="SimSun" pitchFamily="2"/>
                <a:cs typeface="Mangal" pitchFamily="2"/>
              </a:rPr>
              <a:t>capacidades</a:t>
            </a:r>
            <a:r>
              <a:rPr lang="es-ES" sz="2000" dirty="0" smtClean="0">
                <a:latin typeface="Tahoma" pitchFamily="34"/>
                <a:ea typeface="SimSun" pitchFamily="2"/>
                <a:cs typeface="Mangal" pitchFamily="2"/>
              </a:rPr>
              <a:t> intuitivas y artísticas (artesano, artista, genio) que las racionales y metódicas (filósofo, científico, industrial).</a:t>
            </a:r>
          </a:p>
        </p:txBody>
      </p:sp>
    </p:spTree>
    <p:extLst>
      <p:ext uri="{BB962C8B-B14F-4D97-AF65-F5344CB8AC3E}">
        <p14:creationId xmlns:p14="http://schemas.microsoft.com/office/powerpoint/2010/main" val="2794335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lyt 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yt 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12654</TotalTime>
  <Words>3737</Words>
  <Application>Microsoft Office PowerPoint</Application>
  <PresentationFormat>Personalizado</PresentationFormat>
  <Paragraphs>201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lyt cool</vt:lpstr>
      <vt:lpstr>1_lyt cool</vt:lpstr>
      <vt:lpstr>9_Diseño personalizado</vt:lpstr>
      <vt:lpstr>5_Diseño personalizado</vt:lpstr>
      <vt:lpstr>6_Diseño personalizado</vt:lpstr>
      <vt:lpstr>7_Diseño personalizado</vt:lpstr>
      <vt:lpstr>2_Diseño personalizado</vt:lpstr>
      <vt:lpstr>3_Diseño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Campillo</dc:creator>
  <cp:lastModifiedBy>usuario</cp:lastModifiedBy>
  <cp:revision>698</cp:revision>
  <cp:lastPrinted>2013-04-01T09:14:42Z</cp:lastPrinted>
  <dcterms:created xsi:type="dcterms:W3CDTF">2011-01-07T12:22:48Z</dcterms:created>
  <dcterms:modified xsi:type="dcterms:W3CDTF">2013-04-16T17:28:34Z</dcterms:modified>
</cp:coreProperties>
</file>