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7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8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76" r:id="rId2"/>
    <p:sldMasterId id="2147483792" r:id="rId3"/>
    <p:sldMasterId id="2147483738" r:id="rId4"/>
    <p:sldMasterId id="2147483750" r:id="rId5"/>
    <p:sldMasterId id="2147483763" r:id="rId6"/>
    <p:sldMasterId id="2147483699" r:id="rId7"/>
    <p:sldMasterId id="2147483712" r:id="rId8"/>
    <p:sldMasterId id="2147483672" r:id="rId9"/>
  </p:sldMasterIdLst>
  <p:notesMasterIdLst>
    <p:notesMasterId r:id="rId40"/>
  </p:notesMasterIdLst>
  <p:handoutMasterIdLst>
    <p:handoutMasterId r:id="rId41"/>
  </p:handoutMasterIdLst>
  <p:sldIdLst>
    <p:sldId id="301" r:id="rId10"/>
    <p:sldId id="285" r:id="rId11"/>
    <p:sldId id="302" r:id="rId12"/>
    <p:sldId id="304" r:id="rId13"/>
    <p:sldId id="305" r:id="rId14"/>
    <p:sldId id="288" r:id="rId15"/>
    <p:sldId id="307" r:id="rId16"/>
    <p:sldId id="321" r:id="rId17"/>
    <p:sldId id="320" r:id="rId18"/>
    <p:sldId id="338" r:id="rId19"/>
    <p:sldId id="335" r:id="rId20"/>
    <p:sldId id="308" r:id="rId21"/>
    <p:sldId id="322" r:id="rId22"/>
    <p:sldId id="310" r:id="rId23"/>
    <p:sldId id="336" r:id="rId24"/>
    <p:sldId id="323" r:id="rId25"/>
    <p:sldId id="328" r:id="rId26"/>
    <p:sldId id="326" r:id="rId27"/>
    <p:sldId id="325" r:id="rId28"/>
    <p:sldId id="327" r:id="rId29"/>
    <p:sldId id="312" r:id="rId30"/>
    <p:sldId id="309" r:id="rId31"/>
    <p:sldId id="313" r:id="rId32"/>
    <p:sldId id="314" r:id="rId33"/>
    <p:sldId id="315" r:id="rId34"/>
    <p:sldId id="316" r:id="rId35"/>
    <p:sldId id="331" r:id="rId36"/>
    <p:sldId id="317" r:id="rId37"/>
    <p:sldId id="337" r:id="rId38"/>
    <p:sldId id="332" r:id="rId39"/>
  </p:sldIdLst>
  <p:sldSz cx="10080625" cy="7559675"/>
  <p:notesSz cx="6858000" cy="99472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7208E2A9-C4D9-4077-8D5C-A43AA776C292}">
          <p14:sldIdLst>
            <p14:sldId id="301"/>
            <p14:sldId id="285"/>
            <p14:sldId id="302"/>
            <p14:sldId id="304"/>
            <p14:sldId id="305"/>
            <p14:sldId id="288"/>
            <p14:sldId id="307"/>
            <p14:sldId id="321"/>
            <p14:sldId id="320"/>
            <p14:sldId id="338"/>
            <p14:sldId id="335"/>
            <p14:sldId id="308"/>
            <p14:sldId id="322"/>
            <p14:sldId id="310"/>
            <p14:sldId id="336"/>
            <p14:sldId id="323"/>
            <p14:sldId id="328"/>
            <p14:sldId id="326"/>
            <p14:sldId id="325"/>
            <p14:sldId id="327"/>
            <p14:sldId id="312"/>
            <p14:sldId id="309"/>
            <p14:sldId id="313"/>
            <p14:sldId id="314"/>
            <p14:sldId id="315"/>
            <p14:sldId id="316"/>
            <p14:sldId id="331"/>
            <p14:sldId id="317"/>
            <p14:sldId id="337"/>
            <p14:sldId id="33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FA627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876" autoAdjust="0"/>
  </p:normalViewPr>
  <p:slideViewPr>
    <p:cSldViewPr>
      <p:cViewPr varScale="1">
        <p:scale>
          <a:sx n="79" d="100"/>
          <a:sy n="79" d="100"/>
        </p:scale>
        <p:origin x="-1470" y="-90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35376"/>
    </p:cViewPr>
  </p:sorterViewPr>
  <p:notesViewPr>
    <p:cSldViewPr>
      <p:cViewPr varScale="1">
        <p:scale>
          <a:sx n="57" d="100"/>
          <a:sy n="57" d="100"/>
        </p:scale>
        <p:origin x="-912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20" Type="http://schemas.openxmlformats.org/officeDocument/2006/relationships/slide" Target="slides/slide11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7" cy="497036"/>
          </a:xfrm>
          <a:prstGeom prst="rect">
            <a:avLst/>
          </a:prstGeom>
          <a:noFill/>
          <a:ln>
            <a:noFill/>
          </a:ln>
        </p:spPr>
        <p:txBody>
          <a:bodyPr vert="horz" wrap="square" lIns="82867" tIns="41429" rIns="82867" bIns="41429" anchor="t" anchorCtr="0" compatLnSpc="0"/>
          <a:lstStyle/>
          <a:p>
            <a:pPr defTabSz="841888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300">
              <a:solidFill>
                <a:srgbClr val="000000"/>
              </a:solidFill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3" name="2 Marcador de fecha"/>
          <p:cNvSpPr txBox="1">
            <a:spLocks noGrp="1"/>
          </p:cNvSpPr>
          <p:nvPr>
            <p:ph type="dt" sz="quarter" idx="1"/>
          </p:nvPr>
        </p:nvSpPr>
        <p:spPr>
          <a:xfrm>
            <a:off x="3881797" y="0"/>
            <a:ext cx="2976177" cy="497036"/>
          </a:xfrm>
          <a:prstGeom prst="rect">
            <a:avLst/>
          </a:prstGeom>
          <a:noFill/>
          <a:ln>
            <a:noFill/>
          </a:ln>
        </p:spPr>
        <p:txBody>
          <a:bodyPr vert="horz" wrap="square" lIns="82867" tIns="41429" rIns="82867" bIns="41429" anchor="t" anchorCtr="0" compatLnSpc="0"/>
          <a:lstStyle/>
          <a:p>
            <a:pPr algn="r" defTabSz="841888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300">
              <a:solidFill>
                <a:srgbClr val="000000"/>
              </a:solidFill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4" name="3 Marcador de pie de página"/>
          <p:cNvSpPr txBox="1">
            <a:spLocks noGrp="1"/>
          </p:cNvSpPr>
          <p:nvPr>
            <p:ph type="ftr" sz="quarter" idx="2"/>
          </p:nvPr>
        </p:nvSpPr>
        <p:spPr>
          <a:xfrm>
            <a:off x="0" y="9450078"/>
            <a:ext cx="2976177" cy="497036"/>
          </a:xfrm>
          <a:prstGeom prst="rect">
            <a:avLst/>
          </a:prstGeom>
          <a:noFill/>
          <a:ln>
            <a:noFill/>
          </a:ln>
        </p:spPr>
        <p:txBody>
          <a:bodyPr vert="horz" wrap="square" lIns="82867" tIns="41429" rIns="82867" bIns="41429" anchor="b" anchorCtr="0" compatLnSpc="0"/>
          <a:lstStyle/>
          <a:p>
            <a:pPr defTabSz="841888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300">
              <a:solidFill>
                <a:srgbClr val="000000"/>
              </a:solidFill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5" name="4 Marcador de número de diapositiva"/>
          <p:cNvSpPr txBox="1">
            <a:spLocks noGrp="1"/>
          </p:cNvSpPr>
          <p:nvPr>
            <p:ph type="sldNum" sz="quarter" idx="3"/>
          </p:nvPr>
        </p:nvSpPr>
        <p:spPr>
          <a:xfrm>
            <a:off x="3881797" y="9450078"/>
            <a:ext cx="2976177" cy="497036"/>
          </a:xfrm>
          <a:prstGeom prst="rect">
            <a:avLst/>
          </a:prstGeom>
          <a:noFill/>
          <a:ln>
            <a:noFill/>
          </a:ln>
        </p:spPr>
        <p:txBody>
          <a:bodyPr vert="horz" wrap="square" lIns="82867" tIns="41429" rIns="82867" bIns="41429" anchor="b" anchorCtr="0" compatLnSpc="0"/>
          <a:lstStyle/>
          <a:p>
            <a:pPr algn="r" defTabSz="841888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751FAEB-6AC7-4035-8777-236EA949204D}" type="slidenum">
              <a:pPr algn="r" defTabSz="841888" hangingPunct="0"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‹Nº›</a:t>
            </a:fld>
            <a:endParaRPr lang="es-ES" sz="1300">
              <a:solidFill>
                <a:srgbClr val="000000"/>
              </a:solidFill>
              <a:latin typeface="Arial" pitchFamily="18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7912548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5650"/>
            <a:ext cx="4972050" cy="3730625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3"/>
          </p:nvPr>
        </p:nvSpPr>
        <p:spPr>
          <a:xfrm>
            <a:off x="685828" y="4724873"/>
            <a:ext cx="5486309" cy="447601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es-ES"/>
          </a:p>
        </p:txBody>
      </p:sp>
      <p:sp>
        <p:nvSpPr>
          <p:cNvPr id="4" name="3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7" cy="49703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841888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4 Marcador de fecha"/>
          <p:cNvSpPr txBox="1">
            <a:spLocks noGrp="1"/>
          </p:cNvSpPr>
          <p:nvPr>
            <p:ph type="dt" idx="1"/>
          </p:nvPr>
        </p:nvSpPr>
        <p:spPr>
          <a:xfrm>
            <a:off x="3881797" y="0"/>
            <a:ext cx="2976177" cy="49703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841888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5 Marcador de pie de página"/>
          <p:cNvSpPr txBox="1">
            <a:spLocks noGrp="1"/>
          </p:cNvSpPr>
          <p:nvPr>
            <p:ph type="ftr" sz="quarter" idx="4"/>
          </p:nvPr>
        </p:nvSpPr>
        <p:spPr>
          <a:xfrm>
            <a:off x="0" y="9450078"/>
            <a:ext cx="2976177" cy="49703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841888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6 Marcador de número de diapositiva"/>
          <p:cNvSpPr txBox="1">
            <a:spLocks noGrp="1"/>
          </p:cNvSpPr>
          <p:nvPr>
            <p:ph type="sldNum" sz="quarter" idx="5"/>
          </p:nvPr>
        </p:nvSpPr>
        <p:spPr>
          <a:xfrm>
            <a:off x="3881797" y="9450078"/>
            <a:ext cx="2976177" cy="49703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841888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4505C8EB-3E3E-4830-B4F8-387ED62C805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29934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s-ES" sz="2000" b="0" i="0" u="none" strike="noStrike" kern="1200" cap="none" spc="0" baseline="0">
        <a:solidFill>
          <a:srgbClr val="000000"/>
        </a:solidFill>
        <a:uFillTx/>
        <a:latin typeface="Arial" pitchFamily="18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ctrTitle"/>
          </p:nvPr>
        </p:nvSpPr>
        <p:spPr>
          <a:xfrm>
            <a:off x="755651" y="2347914"/>
            <a:ext cx="8569327" cy="1620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 txBox="1">
            <a:spLocks noGrp="1"/>
          </p:cNvSpPr>
          <p:nvPr>
            <p:ph type="subTitle" idx="1"/>
          </p:nvPr>
        </p:nvSpPr>
        <p:spPr>
          <a:xfrm>
            <a:off x="1512883" y="4283077"/>
            <a:ext cx="7056433" cy="193199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s-ES"/>
              <a:t>Haga clic para modificar el estilo de subtítulo del patrón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>
          <a:xfrm>
            <a:off x="1976439" y="5291139"/>
            <a:ext cx="6048371" cy="625477"/>
          </a:xfrm>
        </p:spPr>
        <p:txBody>
          <a:bodyPr anchor="b" anchorCtr="0"/>
          <a:lstStyle>
            <a:lvl1pPr algn="l">
              <a:defRPr sz="20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 txBox="1">
            <a:spLocks noGrp="1"/>
          </p:cNvSpPr>
          <p:nvPr>
            <p:ph type="pic" idx="1"/>
          </p:nvPr>
        </p:nvSpPr>
        <p:spPr>
          <a:xfrm>
            <a:off x="1976439" y="674690"/>
            <a:ext cx="6048371" cy="453707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s-ES"/>
          </a:p>
        </p:txBody>
      </p:sp>
      <p:sp>
        <p:nvSpPr>
          <p:cNvPr id="4" name="3 Marcador de texto"/>
          <p:cNvSpPr txBox="1">
            <a:spLocks noGrp="1"/>
          </p:cNvSpPr>
          <p:nvPr>
            <p:ph type="body" idx="2"/>
          </p:nvPr>
        </p:nvSpPr>
        <p:spPr>
          <a:xfrm>
            <a:off x="1976439" y="5916616"/>
            <a:ext cx="6048371" cy="88741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 txBox="1">
            <a:spLocks noGrp="1"/>
          </p:cNvSpPr>
          <p:nvPr>
            <p:ph type="title" orient="vert"/>
          </p:nvPr>
        </p:nvSpPr>
        <p:spPr>
          <a:xfrm>
            <a:off x="7197727" y="555626"/>
            <a:ext cx="2151061" cy="63087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 txBox="1">
            <a:spLocks noGrp="1"/>
          </p:cNvSpPr>
          <p:nvPr>
            <p:ph type="body" orient="vert" idx="1"/>
          </p:nvPr>
        </p:nvSpPr>
        <p:spPr>
          <a:xfrm>
            <a:off x="741358" y="555626"/>
            <a:ext cx="6303965" cy="63087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3328051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689636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654464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9697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69570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56237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00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0214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68594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21651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96312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27473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6458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32368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36261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14066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340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>
          <a:xfrm>
            <a:off x="796927" y="4857749"/>
            <a:ext cx="8567735" cy="1501773"/>
          </a:xfrm>
        </p:spPr>
        <p:txBody>
          <a:bodyPr anchor="t" anchorCtr="0"/>
          <a:lstStyle>
            <a:lvl1pPr algn="l">
              <a:defRPr sz="4000" cap="all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1"/>
          </p:nvPr>
        </p:nvSpPr>
        <p:spPr>
          <a:xfrm>
            <a:off x="796927" y="3203572"/>
            <a:ext cx="8567735" cy="165417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96604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68614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31365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78584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01534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43561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47367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92526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492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0882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 txBox="1">
            <a:spLocks noGrp="1"/>
          </p:cNvSpPr>
          <p:nvPr>
            <p:ph idx="1"/>
          </p:nvPr>
        </p:nvSpPr>
        <p:spPr>
          <a:xfrm>
            <a:off x="741358" y="2101848"/>
            <a:ext cx="4227508" cy="4762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 txBox="1">
            <a:spLocks noGrp="1"/>
          </p:cNvSpPr>
          <p:nvPr>
            <p:ph idx="2"/>
          </p:nvPr>
        </p:nvSpPr>
        <p:spPr>
          <a:xfrm>
            <a:off x="5121270" y="2101848"/>
            <a:ext cx="4227508" cy="4762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4962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82409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0385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91516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961644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96105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70856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29838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689723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6045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>
          <a:xfrm>
            <a:off x="504821" y="303215"/>
            <a:ext cx="9072567" cy="12588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1"/>
          </p:nvPr>
        </p:nvSpPr>
        <p:spPr>
          <a:xfrm>
            <a:off x="504821" y="1692270"/>
            <a:ext cx="4452935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 txBox="1">
            <a:spLocks noGrp="1"/>
          </p:cNvSpPr>
          <p:nvPr>
            <p:ph idx="2"/>
          </p:nvPr>
        </p:nvSpPr>
        <p:spPr>
          <a:xfrm>
            <a:off x="504821" y="2397127"/>
            <a:ext cx="4452935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 txBox="1">
            <a:spLocks noGrp="1"/>
          </p:cNvSpPr>
          <p:nvPr>
            <p:ph type="body" idx="3"/>
          </p:nvPr>
        </p:nvSpPr>
        <p:spPr>
          <a:xfrm>
            <a:off x="5121270" y="1692270"/>
            <a:ext cx="4456108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 txBox="1">
            <a:spLocks noGrp="1"/>
          </p:cNvSpPr>
          <p:nvPr>
            <p:ph idx="4"/>
          </p:nvPr>
        </p:nvSpPr>
        <p:spPr>
          <a:xfrm>
            <a:off x="5121270" y="2397127"/>
            <a:ext cx="4456108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90125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804350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22298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921061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09999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777355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090456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525441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009480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1760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517864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871585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358443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336833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303079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330142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164467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519299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250708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396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713604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656801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947436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21697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618808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696298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353798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192568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161722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960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6544645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480875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96527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279401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268022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227242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07099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482737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704323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896828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999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>
          <a:xfrm>
            <a:off x="504821" y="301623"/>
            <a:ext cx="3316291" cy="1279529"/>
          </a:xfrm>
        </p:spPr>
        <p:txBody>
          <a:bodyPr anchor="b" anchorCtr="0"/>
          <a:lstStyle>
            <a:lvl1pPr algn="l">
              <a:defRPr sz="20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 txBox="1">
            <a:spLocks noGrp="1"/>
          </p:cNvSpPr>
          <p:nvPr>
            <p:ph idx="1"/>
          </p:nvPr>
        </p:nvSpPr>
        <p:spPr>
          <a:xfrm>
            <a:off x="3941758" y="301623"/>
            <a:ext cx="5635620" cy="64516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 txBox="1">
            <a:spLocks noGrp="1"/>
          </p:cNvSpPr>
          <p:nvPr>
            <p:ph type="body" idx="2"/>
          </p:nvPr>
        </p:nvSpPr>
        <p:spPr>
          <a:xfrm>
            <a:off x="504821" y="1581153"/>
            <a:ext cx="3316291" cy="5172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877706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353360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205043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843524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632462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282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5362" y="1893960"/>
            <a:ext cx="9674635" cy="5666043"/>
          </a:xfrm>
          <a:prstGeom prst="rect">
            <a:avLst/>
          </a:prstGeom>
          <a:solidFill>
            <a:srgbClr val="DDDDDD"/>
          </a:solidFill>
          <a:ln w="25402">
            <a:solidFill>
              <a:srgbClr val="C0C0C0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2 Marcador de título"/>
          <p:cNvSpPr txBox="1">
            <a:spLocks noGrp="1"/>
          </p:cNvSpPr>
          <p:nvPr>
            <p:ph type="title"/>
          </p:nvPr>
        </p:nvSpPr>
        <p:spPr>
          <a:xfrm>
            <a:off x="740883" y="555479"/>
            <a:ext cx="8607960" cy="107225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r>
              <a:rPr lang="es-ES" sz="3600" dirty="0" smtClean="0"/>
              <a:t>36</a:t>
            </a:r>
            <a:endParaRPr lang="es-ES" dirty="0"/>
          </a:p>
        </p:txBody>
      </p:sp>
      <p:sp>
        <p:nvSpPr>
          <p:cNvPr id="4" name="3 Marcador de texto"/>
          <p:cNvSpPr txBox="1">
            <a:spLocks noGrp="1"/>
          </p:cNvSpPr>
          <p:nvPr>
            <p:ph type="body" idx="1"/>
          </p:nvPr>
        </p:nvSpPr>
        <p:spPr>
          <a:xfrm>
            <a:off x="740883" y="2101684"/>
            <a:ext cx="8607960" cy="47624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</a:t>
            </a:r>
            <a:r>
              <a:rPr lang="es-ES" dirty="0" smtClean="0"/>
              <a:t>nivel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181444" cy="918359"/>
          </a:xfrm>
          <a:prstGeom prst="rect">
            <a:avLst/>
          </a:prstGeom>
          <a:solidFill>
            <a:srgbClr val="125C8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2381399"/>
            <a:ext cx="181444" cy="918359"/>
          </a:xfrm>
          <a:prstGeom prst="rect">
            <a:avLst/>
          </a:prstGeom>
          <a:solidFill>
            <a:srgbClr val="125C8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1168557"/>
            <a:ext cx="181444" cy="918359"/>
          </a:xfrm>
          <a:prstGeom prst="rect">
            <a:avLst/>
          </a:prstGeom>
          <a:solidFill>
            <a:srgbClr val="125C8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Arial Unicode MS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775" r:id="rId8"/>
    <p:sldLayoutId id="2147483668" r:id="rId9"/>
    <p:sldLayoutId id="2147483669" r:id="rId10"/>
    <p:sldLayoutId id="2147483670" r:id="rId11"/>
    <p:sldLayoutId id="2147483671" r:id="rId12"/>
    <p:sldLayoutId id="2147483684" r:id="rId13"/>
    <p:sldLayoutId id="2147483685" r:id="rId14"/>
  </p:sldLayoutIdLst>
  <p:transition/>
  <p:hf hdr="0" dt="0"/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45000"/>
        <a:buFont typeface="StarSymbol"/>
        <a:buChar char=""/>
        <a:tabLst/>
        <a:defRPr lang="es-ES" sz="2800" b="1" i="0" u="none" strike="noStrike" kern="0" cap="none" spc="0" baseline="0">
          <a:solidFill>
            <a:srgbClr val="333333"/>
          </a:solidFill>
          <a:uFillTx/>
          <a:latin typeface="Albany"/>
          <a:ea typeface="Tahoma" pitchFamily="34" charset="0"/>
          <a:cs typeface="Tahoma" pitchFamily="34" charset="0"/>
        </a:defRPr>
      </a:lvl1pPr>
    </p:titleStyle>
    <p:bodyStyle>
      <a:lvl1pPr marL="431999" marR="0" lvl="0" indent="-323999" algn="l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Clr>
          <a:srgbClr val="0E594D"/>
        </a:buClr>
        <a:buSzPct val="45000"/>
        <a:buFont typeface="StarSymbol"/>
        <a:buChar char="●"/>
        <a:tabLst/>
        <a:defRPr lang="es-ES" sz="2800" b="0" i="0" u="none" strike="noStrike" kern="0" cap="none" spc="0" baseline="0">
          <a:solidFill>
            <a:srgbClr val="000000"/>
          </a:solidFill>
          <a:uFillTx/>
          <a:latin typeface="Albany" pitchFamily="34"/>
          <a:ea typeface="Arial Unicode MS" pitchFamily="2"/>
          <a:cs typeface="Tahoma" pitchFamily="2"/>
        </a:defRPr>
      </a:lvl1pPr>
      <a:lvl2pPr marL="863998" marR="0" lvl="1" indent="-287999" algn="l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Clr>
          <a:srgbClr val="000000"/>
        </a:buClr>
        <a:buSzPct val="75000"/>
        <a:buFont typeface="StarSymbol"/>
        <a:buChar char="–"/>
        <a:tabLst/>
        <a:defRPr lang="es-ES" sz="2400" b="0" i="0" u="none" strike="noStrike" kern="0" cap="none" spc="0" baseline="0">
          <a:solidFill>
            <a:srgbClr val="000000"/>
          </a:solidFill>
          <a:uFillTx/>
          <a:latin typeface="Albany" pitchFamily="34"/>
          <a:ea typeface="Arial Unicode MS" pitchFamily="2"/>
          <a:cs typeface="Tahoma" pitchFamily="2"/>
        </a:defRPr>
      </a:lvl2pPr>
      <a:lvl3pPr marL="1295997" marR="0" lvl="2" indent="-215999" algn="l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Ø"/>
        <a:tabLst/>
        <a:defRPr lang="es-ES" sz="2000" b="0" i="0" u="none" strike="noStrike" kern="0" cap="none" spc="0" baseline="0">
          <a:solidFill>
            <a:srgbClr val="000000"/>
          </a:solidFill>
          <a:uFillTx/>
          <a:latin typeface="Albany" pitchFamily="34"/>
          <a:ea typeface="Arial Unicode MS" pitchFamily="2"/>
          <a:cs typeface="Tahoma" pitchFamily="2"/>
        </a:defRPr>
      </a:lvl3pPr>
      <a:lvl4pPr marL="1727996" marR="0" lvl="3" indent="-215999" algn="l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Clr>
          <a:srgbClr val="000000"/>
        </a:buClr>
        <a:buSzPct val="75000"/>
        <a:buFont typeface="StarSymbol"/>
        <a:buChar char="–"/>
        <a:tabLst/>
        <a:defRPr lang="es-ES" sz="2000" b="0" i="0" u="none" strike="noStrike" kern="0" cap="none" spc="0" baseline="0">
          <a:solidFill>
            <a:srgbClr val="000000"/>
          </a:solidFill>
          <a:uFillTx/>
          <a:latin typeface="Albany" pitchFamily="34"/>
          <a:ea typeface="Arial Unicode MS" pitchFamily="2"/>
          <a:cs typeface="Tahoma" pitchFamily="2"/>
        </a:defRPr>
      </a:lvl4pPr>
      <a:lvl5pPr marL="2159995" marR="0" lvl="4" indent="-215999" algn="l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Clr>
          <a:srgbClr val="000000"/>
        </a:buClr>
        <a:buSzPct val="45000"/>
        <a:buFont typeface="StarSymbol"/>
        <a:buChar char="●"/>
        <a:tabLst/>
        <a:defRPr lang="es-ES" sz="2000" b="0" i="0" u="none" strike="noStrike" kern="0" cap="none" spc="0" baseline="0">
          <a:solidFill>
            <a:srgbClr val="000000"/>
          </a:solidFill>
          <a:uFillTx/>
          <a:latin typeface="Albany" pitchFamily="34"/>
          <a:ea typeface="Arial Unicode MS" pitchFamily="2"/>
          <a:cs typeface="Tahoma" pitchFamily="2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5362" y="1893960"/>
            <a:ext cx="9674635" cy="5666043"/>
          </a:xfrm>
          <a:prstGeom prst="rect">
            <a:avLst/>
          </a:prstGeom>
          <a:solidFill>
            <a:srgbClr val="DDDDDD"/>
          </a:solidFill>
          <a:ln w="25402">
            <a:solidFill>
              <a:srgbClr val="C0C0C0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400">
              <a:solidFill>
                <a:srgbClr val="000000"/>
              </a:solidFill>
              <a:latin typeface="Thorndale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2 Marcador de título"/>
          <p:cNvSpPr txBox="1">
            <a:spLocks noGrp="1"/>
          </p:cNvSpPr>
          <p:nvPr>
            <p:ph type="title"/>
          </p:nvPr>
        </p:nvSpPr>
        <p:spPr>
          <a:xfrm>
            <a:off x="740883" y="555479"/>
            <a:ext cx="8607960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es-ES" dirty="0"/>
          </a:p>
        </p:txBody>
      </p:sp>
      <p:sp>
        <p:nvSpPr>
          <p:cNvPr id="4" name="3 Marcador de texto"/>
          <p:cNvSpPr txBox="1">
            <a:spLocks noGrp="1"/>
          </p:cNvSpPr>
          <p:nvPr>
            <p:ph type="body" idx="1"/>
          </p:nvPr>
        </p:nvSpPr>
        <p:spPr>
          <a:xfrm>
            <a:off x="740883" y="2101684"/>
            <a:ext cx="8607960" cy="47624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181444" cy="918359"/>
          </a:xfrm>
          <a:prstGeom prst="rect">
            <a:avLst/>
          </a:prstGeom>
          <a:solidFill>
            <a:srgbClr val="125C8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400">
              <a:solidFill>
                <a:srgbClr val="000000"/>
              </a:solidFill>
              <a:latin typeface="Thorndale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2381399"/>
            <a:ext cx="181444" cy="918359"/>
          </a:xfrm>
          <a:prstGeom prst="rect">
            <a:avLst/>
          </a:prstGeom>
          <a:solidFill>
            <a:srgbClr val="125C8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400">
              <a:solidFill>
                <a:srgbClr val="000000"/>
              </a:solidFill>
              <a:latin typeface="Thorndale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1168557"/>
            <a:ext cx="181444" cy="918359"/>
          </a:xfrm>
          <a:prstGeom prst="rect">
            <a:avLst/>
          </a:prstGeom>
          <a:solidFill>
            <a:srgbClr val="125C8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400">
              <a:solidFill>
                <a:srgbClr val="000000"/>
              </a:solidFill>
              <a:latin typeface="Thorndale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68588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</p:sldLayoutIdLst>
  <p:transition/>
  <p:hf hdr="0" dt="0"/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45000"/>
        <a:buFont typeface="StarSymbol"/>
        <a:buChar char=""/>
        <a:tabLst/>
        <a:defRPr lang="es-ES" sz="4400" b="1" i="0" u="none" strike="noStrike" kern="0" cap="none" spc="0" baseline="0">
          <a:solidFill>
            <a:srgbClr val="333333"/>
          </a:solidFill>
          <a:uFillTx/>
          <a:latin typeface="Albany" pitchFamily="34"/>
          <a:ea typeface="Arial Unicode MS" pitchFamily="2"/>
          <a:cs typeface="Tahoma" pitchFamily="2"/>
        </a:defRPr>
      </a:lvl1pPr>
    </p:titleStyle>
    <p:bodyStyle>
      <a:lvl1pPr marL="431999" marR="0" lvl="0" indent="-323999" algn="l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Clr>
          <a:srgbClr val="0E594D"/>
        </a:buClr>
        <a:buSzPct val="45000"/>
        <a:buFont typeface="StarSymbol"/>
        <a:buChar char="●"/>
        <a:tabLst/>
        <a:defRPr lang="es-ES" sz="3200" b="0" i="0" u="none" strike="noStrike" kern="0" cap="none" spc="0" baseline="0">
          <a:solidFill>
            <a:srgbClr val="000000"/>
          </a:solidFill>
          <a:uFillTx/>
          <a:latin typeface="Albany" pitchFamily="34"/>
          <a:ea typeface="Arial Unicode MS" pitchFamily="2"/>
          <a:cs typeface="Tahoma" pitchFamily="2"/>
        </a:defRPr>
      </a:lvl1pPr>
      <a:lvl2pPr marL="863998" marR="0" lvl="1" indent="-287999" algn="l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Clr>
          <a:srgbClr val="000000"/>
        </a:buClr>
        <a:buSzPct val="75000"/>
        <a:buFont typeface="StarSymbol"/>
        <a:buChar char="–"/>
        <a:tabLst/>
        <a:defRPr lang="es-ES" sz="2800" b="0" i="0" u="none" strike="noStrike" kern="0" cap="none" spc="0" baseline="0">
          <a:solidFill>
            <a:srgbClr val="000000"/>
          </a:solidFill>
          <a:uFillTx/>
          <a:latin typeface="Albany" pitchFamily="34"/>
          <a:ea typeface="Arial Unicode MS" pitchFamily="2"/>
          <a:cs typeface="Tahoma" pitchFamily="2"/>
        </a:defRPr>
      </a:lvl2pPr>
      <a:lvl3pPr marL="1295997" marR="0" lvl="2" indent="-215999" algn="l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Clr>
          <a:srgbClr val="000000"/>
        </a:buClr>
        <a:buSzPct val="45000"/>
        <a:buFont typeface="StarSymbol"/>
        <a:buChar char="●"/>
        <a:tabLst/>
        <a:defRPr lang="es-ES" sz="2400" b="0" i="0" u="none" strike="noStrike" kern="0" cap="none" spc="0" baseline="0">
          <a:solidFill>
            <a:srgbClr val="000000"/>
          </a:solidFill>
          <a:uFillTx/>
          <a:latin typeface="Albany" pitchFamily="34"/>
          <a:ea typeface="Arial Unicode MS" pitchFamily="2"/>
          <a:cs typeface="Tahoma" pitchFamily="2"/>
        </a:defRPr>
      </a:lvl3pPr>
      <a:lvl4pPr marL="1727996" marR="0" lvl="3" indent="-215999" algn="l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Clr>
          <a:srgbClr val="000000"/>
        </a:buClr>
        <a:buSzPct val="75000"/>
        <a:buFont typeface="StarSymbol"/>
        <a:buChar char="–"/>
        <a:tabLst/>
        <a:defRPr lang="es-ES" sz="2000" b="0" i="0" u="none" strike="noStrike" kern="0" cap="none" spc="0" baseline="0">
          <a:solidFill>
            <a:srgbClr val="000000"/>
          </a:solidFill>
          <a:uFillTx/>
          <a:latin typeface="Albany" pitchFamily="34"/>
          <a:ea typeface="Arial Unicode MS" pitchFamily="2"/>
          <a:cs typeface="Tahoma" pitchFamily="2"/>
        </a:defRPr>
      </a:lvl4pPr>
      <a:lvl5pPr marL="2159995" marR="0" lvl="4" indent="-215999" algn="l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Clr>
          <a:srgbClr val="000000"/>
        </a:buClr>
        <a:buSzPct val="45000"/>
        <a:buFont typeface="StarSymbol"/>
        <a:buChar char="●"/>
        <a:tabLst/>
        <a:defRPr lang="es-ES" sz="2000" b="0" i="0" u="none" strike="noStrike" kern="0" cap="none" spc="0" baseline="0">
          <a:solidFill>
            <a:srgbClr val="000000"/>
          </a:solidFill>
          <a:uFillTx/>
          <a:latin typeface="Albany" pitchFamily="34"/>
          <a:ea typeface="Arial Unicode MS" pitchFamily="2"/>
          <a:cs typeface="Tahoma" pitchFamily="2"/>
        </a:defRPr>
      </a:lvl5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FB15F-22A5-4333-A252-2D5D9A6AF3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670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42EBD-8483-411B-8B7F-57DAF009B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496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A29BA-7AA3-432A-AAF7-D07216D95C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954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78CD6-04F6-44E5-8C6D-D3C93E5ADB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170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2A87A-DA6F-41D5-B206-C517E0E7FA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151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40574-42EB-4FCC-8D14-4A865A1EF1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62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EF0DA-42E0-4E43-82B5-2A551D48C7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186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719832" y="755501"/>
            <a:ext cx="8712968" cy="346371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lnSpc>
                <a:spcPct val="150000"/>
              </a:lnSpc>
              <a:buFont typeface="StarSymbol"/>
              <a:buNone/>
            </a:pPr>
            <a:r>
              <a:rPr lang="es-ES" sz="4000" dirty="0" smtClean="0">
                <a:solidFill>
                  <a:srgbClr val="FF0000"/>
                </a:solidFill>
                <a:latin typeface="Palatino Linotype" pitchFamily="18" charset="0"/>
              </a:rPr>
              <a:t>La educación,</a:t>
            </a:r>
          </a:p>
          <a:p>
            <a:pPr>
              <a:lnSpc>
                <a:spcPct val="150000"/>
              </a:lnSpc>
              <a:buFont typeface="StarSymbol"/>
              <a:buNone/>
            </a:pPr>
            <a:r>
              <a:rPr lang="es-ES" sz="4000" dirty="0" smtClean="0">
                <a:solidFill>
                  <a:srgbClr val="FF0000"/>
                </a:solidFill>
                <a:latin typeface="Palatino Linotype" pitchFamily="18" charset="0"/>
              </a:rPr>
              <a:t>motor de desarrollo e igualdad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863848" y="4695741"/>
            <a:ext cx="8424936" cy="12052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algn="ctr" hangingPunct="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Manuel Campillo Meseguer</a:t>
            </a:r>
          </a:p>
          <a:p>
            <a:pPr algn="ctr" hangingPunct="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Tudela, 10 de diciembre de 2013</a:t>
            </a:r>
            <a:endParaRPr lang="es-ES" sz="2400" dirty="0" smtClean="0">
              <a:latin typeface="Tahoma" pitchFamily="34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7015829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Desktop\Relación renta per cápita y resultados PISA en CCA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540792"/>
            <a:ext cx="9217024" cy="664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3933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007864" y="1187549"/>
            <a:ext cx="8064896" cy="26642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lIns="72000" tIns="36000" rIns="72000" bIns="36000"/>
          <a:lstStyle/>
          <a:p>
            <a:pPr algn="ctr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es-ES_tradnl" altLang="es-ES" sz="3200" b="1" dirty="0" smtClean="0">
                <a:solidFill>
                  <a:srgbClr val="0000FF"/>
                </a:solidFill>
              </a:rPr>
              <a:t>“No deja de ser muy triste que se le siga pidiendo excelencia a la escuela española, como si ésta, además de motor del progreso, no fuese también espejo y consecuencia de la sociedad a la que sirve”</a:t>
            </a:r>
            <a:endParaRPr lang="es-ES" altLang="es-ES" sz="3200" b="1" dirty="0">
              <a:solidFill>
                <a:srgbClr val="0000FF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159917" y="3995861"/>
            <a:ext cx="54006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36000" rIns="72000" bIns="36000"/>
          <a:lstStyle/>
          <a:p>
            <a:pPr algn="ctr">
              <a:lnSpc>
                <a:spcPct val="70000"/>
              </a:lnSpc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es-ES_tradnl" altLang="es-ES" sz="2400" b="1" dirty="0" smtClean="0">
                <a:solidFill>
                  <a:srgbClr val="A50021"/>
                </a:solidFill>
              </a:rPr>
              <a:t>Antonio Cazorla (historiador español)</a:t>
            </a:r>
            <a:endParaRPr lang="es-ES" altLang="es-ES" sz="2400" b="1" dirty="0">
              <a:solidFill>
                <a:srgbClr val="A50021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042369" y="6241977"/>
            <a:ext cx="5653087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36000" rIns="72000" bIns="36000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es-ES_tradnl" altLang="es-ES" sz="2400" b="1" dirty="0" smtClean="0">
                <a:solidFill>
                  <a:srgbClr val="A50021"/>
                </a:solidFill>
              </a:rPr>
              <a:t>Fernando Savater  (filósofo español)</a:t>
            </a:r>
            <a:endParaRPr lang="es-ES" altLang="es-ES" sz="2400" b="1" dirty="0">
              <a:solidFill>
                <a:srgbClr val="A50021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412533" y="5089849"/>
            <a:ext cx="7056783" cy="10478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lIns="72000" tIns="36000" rIns="72000" bIns="36000"/>
          <a:lstStyle/>
          <a:p>
            <a:pPr algn="ctr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es-ES_tradnl" altLang="es-ES" sz="2800" b="1" dirty="0" smtClean="0">
                <a:solidFill>
                  <a:srgbClr val="0000FF"/>
                </a:solidFill>
              </a:rPr>
              <a:t>“Educar no es sólo preparar empleados, sino ante todo ciudadanos e incluso personas”</a:t>
            </a:r>
            <a:endParaRPr lang="es-ES" altLang="es-E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884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32000" y="611485"/>
            <a:ext cx="926618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LOS AGENTES EDUCATIVOS EN ESPAÑA (III)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26392" y="1331565"/>
            <a:ext cx="9610464" cy="244388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3a. El SISTEMA EDUCATIVO: tres deficiencias estratégicas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1. La educación: más medio de promoción que de formación y desarrollo</a:t>
            </a:r>
            <a:endParaRPr lang="es-ES" sz="2000" dirty="0" smtClean="0">
              <a:latin typeface="Tahoma" pitchFamily="34"/>
              <a:ea typeface="SimSun" pitchFamily="2"/>
              <a:cs typeface="Mangal" pitchFamily="2"/>
            </a:endParaRP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Predominio de la </a:t>
            </a:r>
            <a:r>
              <a:rPr lang="es-ES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concepción burocrático-formal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:</a:t>
            </a:r>
          </a:p>
          <a:p>
            <a:pPr marL="1714500" lvl="3" indent="-342900" hangingPunct="0">
              <a:buFont typeface="Wingdings" panose="05000000000000000000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Se ha venido dando más importancia a los conocimientos por asignaturas (saber) que a las competencias, a menudo transversales (saber hacer)</a:t>
            </a:r>
          </a:p>
          <a:p>
            <a:pPr marL="1714500" lvl="3" indent="-342900" hangingPunct="0">
              <a:buFont typeface="Wingdings" panose="05000000000000000000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El objetivo principal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ha venido siendo la 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nota, el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título o 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la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oposición, y no tanto el aprendizaje de capacidades y de recursos formativos. A menudo importa más la apariencia formal que la competencia real (doble moral).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26391" y="3707829"/>
            <a:ext cx="9754233" cy="207244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2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. Estrategia del gasto público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Se está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reduciendo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 el gasto: </a:t>
            </a:r>
            <a:r>
              <a:rPr lang="es-ES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del </a:t>
            </a:r>
            <a:r>
              <a:rPr lang="es-ES" dirty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5% del PIB en 2010 al 4% en 2015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.</a:t>
            </a:r>
          </a:p>
          <a:p>
            <a:pPr marL="1714500" lvl="3" indent="-342900" hangingPunct="0">
              <a:buFont typeface="Wingdings" panose="05000000000000000000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Países nórdicos: oscila entre 6,8% (Finlandia) y 8% (Dinamarca)</a:t>
            </a:r>
          </a:p>
          <a:p>
            <a:pPr marL="1714500" lvl="3" indent="-342900" hangingPunct="0">
              <a:buFont typeface="Wingdings" panose="05000000000000000000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C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entro de Europa: entre 6,6% (Bélgica) y 5,1 (Alemania)</a:t>
            </a:r>
          </a:p>
          <a:p>
            <a:pPr marL="1714500" lvl="3" indent="-342900" hangingPunct="0">
              <a:buFont typeface="Wingdings" panose="05000000000000000000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En los países católicos se gasta menos de la media: 4,5% en Italia.</a:t>
            </a:r>
          </a:p>
          <a:p>
            <a:pPr marL="1714500" lvl="3" indent="-342900" hangingPunct="0">
              <a:buFont typeface="Wingdings" panose="05000000000000000000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La media europea es del </a:t>
            </a:r>
            <a:r>
              <a:rPr lang="es-ES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5,5%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. Por encima de un determinado </a:t>
            </a:r>
            <a:r>
              <a:rPr lang="es-ES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umbral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, el aumento de gasto no mejora los resultados.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26391" y="5689376"/>
            <a:ext cx="9754233" cy="176286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Hay que repensar las </a:t>
            </a:r>
            <a:r>
              <a:rPr lang="es-ES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prioridades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 del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gasto:</a:t>
            </a:r>
            <a:endParaRPr lang="es-ES" dirty="0">
              <a:latin typeface="Tahoma" pitchFamily="34"/>
              <a:ea typeface="SimSun" pitchFamily="2"/>
              <a:cs typeface="Mangal" pitchFamily="2"/>
            </a:endParaRPr>
          </a:p>
          <a:p>
            <a:pPr marL="1714500" lvl="3" indent="-342900" hangingPunct="0">
              <a:buFont typeface="Wingdings" panose="05000000000000000000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Es más importante el gasto en el </a:t>
            </a:r>
            <a:r>
              <a:rPr lang="es-ES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contenido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 que en el continente.</a:t>
            </a:r>
          </a:p>
          <a:p>
            <a:pPr marL="1714500" lvl="3" indent="-342900" hangingPunct="0">
              <a:buFont typeface="Wingdings" panose="05000000000000000000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Es 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más importante el gasto en </a:t>
            </a:r>
            <a:r>
              <a:rPr lang="es-ES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infantil y primaria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que 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en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educación superior.</a:t>
            </a:r>
          </a:p>
          <a:p>
            <a:pPr marL="1714500" lvl="3" indent="-342900" hangingPunct="0">
              <a:buFont typeface="Wingdings" panose="05000000000000000000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Hay que gastar menos en repeticiones (8% del gasto: 20.000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€ 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por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repetidor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) y más en </a:t>
            </a:r>
            <a:r>
              <a:rPr lang="es-ES" dirty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apoyo a la </a:t>
            </a:r>
            <a:r>
              <a:rPr lang="es-ES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diversidad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 (rezagados, destacados).</a:t>
            </a:r>
          </a:p>
          <a:p>
            <a:pPr marL="1714500" lvl="3" indent="-342900" hangingPunct="0">
              <a:buFont typeface="Wingdings" panose="05000000000000000000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Conviene redistribuir el </a:t>
            </a:r>
            <a:r>
              <a:rPr lang="es-ES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gasto de personal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para incentivar el rendimiento.</a:t>
            </a:r>
            <a:endParaRPr lang="es-ES" dirty="0">
              <a:latin typeface="Tahoma" pitchFamily="34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1989064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32000" y="539477"/>
            <a:ext cx="926618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LOS AGENTES EDUCATIVOS EN ESPAÑA (IV)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43769" y="3738734"/>
            <a:ext cx="9936856" cy="225794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3b. El CENTRO educativo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Según el informe PISA 2009, su influencia en el rendimiento escolar es sólo del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16%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más un 6% en función del sistema pedagógico que se utilice.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 influencia del tipo de centro es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menor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con respecto al alumnado con buenas capacidades y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mayor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con respecto al alumnado con dificultades.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¿Qué centros logran </a:t>
            </a:r>
            <a:r>
              <a:rPr lang="es-ES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compensar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 más las desigualdades de origen y hacer </a:t>
            </a:r>
            <a:r>
              <a:rPr lang="es-ES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progresar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 más a sus alumnos? Eso no se mide con los meros resultados académicos.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43769" y="1115541"/>
            <a:ext cx="9793088" cy="256744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3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. Inestabilidad del sistema y falta de consenso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En España llevamos </a:t>
            </a:r>
            <a:r>
              <a:rPr lang="es-ES" sz="2000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7 leyes orgánicas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educativas en los últimos 40 años</a:t>
            </a:r>
          </a:p>
          <a:p>
            <a:pPr marL="1714500" lvl="3" indent="-342900" hangingPunct="0">
              <a:buFont typeface="Wingdings" panose="05000000000000000000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En la mayoría de los países europeos: 2 o 3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 falta de consenso se ha debido más a las </a:t>
            </a:r>
            <a:r>
              <a:rPr lang="es-ES" sz="2000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servidumbres ideológicas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de la derecha (religión, centros privados, lenguas oficiales) que a las dificultades del sistema básico de enseñanza (materias, profesorado).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El consenso no debería ser sólo entre partidos sino sobre todo con la </a:t>
            </a:r>
            <a:r>
              <a:rPr lang="es-ES" sz="2000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comunidad educativa</a:t>
            </a:r>
            <a:r>
              <a:rPr lang="es-ES" sz="200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, a la que hay que dar mayor protagonismo.</a:t>
            </a:r>
            <a:endParaRPr lang="es-ES" sz="2000" dirty="0" smtClean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43769" y="5931879"/>
            <a:ext cx="9936856" cy="1546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En España, hay sectores que enfatizan mucho la importancia de la elección de centro, pero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más por criterios sociales e ideológicos que académicos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En los </a:t>
            </a:r>
            <a:r>
              <a:rPr lang="es-ES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colegios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privados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 (PISA 2012),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se escolariza &gt;50% de los hijos de familias del cuartil económico-cultural superior, y el 22% de los hijos de familias del cuartil inferior. Los colegios privados se concentran en las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zonas urbanas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y acomodadas.</a:t>
            </a:r>
          </a:p>
        </p:txBody>
      </p:sp>
    </p:spTree>
    <p:extLst>
      <p:ext uri="{BB962C8B-B14F-4D97-AF65-F5344CB8AC3E}">
        <p14:creationId xmlns:p14="http://schemas.microsoft.com/office/powerpoint/2010/main" val="9627944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31738" y="395461"/>
            <a:ext cx="9266186" cy="75558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LOS RESULTADOS DE ESPAÑA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74072" y="1259557"/>
            <a:ext cx="9610464" cy="77189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Indicadores generales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Graduados en ESO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: del 71,5% en 2008 al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74,3%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en 2011, en la UE 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87%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74072" y="5733419"/>
            <a:ext cx="9610464" cy="126734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 tasa de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graduados superiores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ha alcanzado el objetivo europeo del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40%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(entre jóvenes de 30 a 34 años). En Alemania sólo están en 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30%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  <a:p>
            <a:pPr marL="1257300" lvl="2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Dado el enorme paro juvenil, muchos de los jóvenes mejor formados deben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emigrar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. Estamos exportando mano de obra cualificada.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74072" y="2292823"/>
            <a:ext cx="9610464" cy="7100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Abandono temprano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(dejar de estudiar después de los 16 años): del 31,9% en 2008 al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24,9%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en 2012. En Navarra el </a:t>
            </a:r>
            <a:r>
              <a:rPr lang="es-ES" sz="2000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12,0%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y en la UE 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12,8%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74072" y="3264213"/>
            <a:ext cx="9610464" cy="7100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Al acabar la ESO eligen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FP el 35%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en España y 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58%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en Europa. El gran déficit español (en imagen, en plazas, etc.) es la FP de grado medio.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74072" y="4235603"/>
            <a:ext cx="9610464" cy="123644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Tasa 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de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graduados en la 2ª etapa de Secundaria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(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BACH o FP) en 2009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Un </a:t>
            </a:r>
            <a:r>
              <a:rPr lang="es-ES" dirty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30%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 en personas 55-64 años y en la UE un </a:t>
            </a:r>
            <a:r>
              <a:rPr lang="es-ES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63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%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 (en los años 60 estudiaba en España el </a:t>
            </a:r>
            <a:r>
              <a:rPr lang="es-ES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18%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 de los adolescentes)</a:t>
            </a:r>
            <a:endParaRPr lang="es-ES" dirty="0">
              <a:latin typeface="Tahoma" pitchFamily="34"/>
              <a:ea typeface="SimSun" pitchFamily="2"/>
              <a:cs typeface="Mangal" pitchFamily="2"/>
            </a:endParaRP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Un </a:t>
            </a:r>
            <a:r>
              <a:rPr lang="es-ES" dirty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64%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 en personas de 25-34 años, en la UE un </a:t>
            </a:r>
            <a:r>
              <a:rPr lang="es-ES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83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0279382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8" grpId="0"/>
      <p:bldP spid="9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378098" y="503968"/>
            <a:ext cx="9414742" cy="75558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LOS RESULTADOS DE ESPAÑA EN EL INFORME PISA (I)</a:t>
            </a:r>
          </a:p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Evaluación a jóvenes de 15 años en 3 competencias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378098" y="1475581"/>
            <a:ext cx="9610464" cy="262932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Resultados generales de España en el informe PISA 2012 (OCDE)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El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progreso de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España en los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últimos 50 años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es de los mayores del mundo.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Pero desde hace una década los resultados están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estancados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situándose en Matemáticas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un poco por debajo de la media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de la OCDE (entre 5 y 10 puntos) y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casi al nivel de la UE</a:t>
            </a:r>
            <a:r>
              <a:rPr lang="es-ES" sz="2000" u="sng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(entre 1 y 5 puntos). Sin embargo, son superiores a EEUU (3 puntos) y Suecia (6 puntos).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El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% de alumnos rezagados (24%) es 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similar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 a la media de la OCDE (23%), pero el de alumnos excelentes (8%) es bastante 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menor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 (13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%).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78098" y="6097560"/>
            <a:ext cx="9610464" cy="13291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El nº de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repetidores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(34%) es de los más altos de la OCDE. Y más del 50% de ellos son alumnos desfavorecidos socio-económicamente (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cuartil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inferior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). Los repetidores obtuvieron 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102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puntos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 menos (equivalente a </a:t>
            </a:r>
            <a:r>
              <a:rPr lang="es-ES" sz="2000" dirty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2,5 cursos de diferencia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) que los no repetidores (10 más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)</a:t>
            </a:r>
            <a:endParaRPr lang="es-ES" sz="2000" dirty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78098" y="3986208"/>
            <a:ext cx="9610464" cy="163873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La competencia lectora y matemática de los 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adultos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 (16-65 años) es la más baja de la OCDE, junto con Italia, aunque los 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jóvenes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 (16-24 años) están a 12 puntos de la media (sobre 500) y los mayores (55-85) a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32.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Las competencias de los 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titulados superiores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españoles son las mismas que las de los 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bachilleres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 de Japón, Holanda o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Suecia.</a:t>
            </a:r>
            <a:endParaRPr lang="es-ES" sz="2000" dirty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78098" y="5506242"/>
            <a:ext cx="9610464" cy="7100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Desde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2003 el 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alumnado inmigrante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ha pasado del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3,4%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al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9,9%,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pero el 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gasto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ha aumentado también un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35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%, que ahora se está reduciendo.</a:t>
            </a:r>
            <a:endParaRPr lang="es-ES" sz="2000" dirty="0">
              <a:latin typeface="Tahoma" pitchFamily="34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7937917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287784" y="611485"/>
            <a:ext cx="9577064" cy="75558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LOS RESULTADOS DE ESPAÑA EN EL INFORME PISA (II)</a:t>
            </a:r>
          </a:p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Evaluación a jóvenes de 15 años en 3 competencias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378098" y="1547589"/>
            <a:ext cx="9610464" cy="46232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Equidad</a:t>
            </a:r>
            <a:r>
              <a:rPr lang="es-ES" sz="2400" kern="0" dirty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y mediocridad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33373" y="5617368"/>
            <a:ext cx="9610464" cy="176286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Aunque nuestro nivel de equidad es bueno a nivel internacional, el grado de equidad interna de España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ha empeorado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en estos tres últimos años de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crisis y recortes</a:t>
            </a:r>
            <a:r>
              <a:rPr lang="es-ES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:</a:t>
            </a:r>
            <a:endParaRPr lang="es-ES" dirty="0" smtClean="0">
              <a:latin typeface="Tahoma" pitchFamily="34"/>
              <a:ea typeface="SimSun" pitchFamily="2"/>
              <a:cs typeface="Mangal" pitchFamily="2"/>
            </a:endParaRP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Los alumnos de familias ricas superan en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34 puntos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(6 más) a los de familias pobres (</a:t>
            </a:r>
            <a:r>
              <a:rPr lang="es-ES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casi 1 curso de diferencia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).</a:t>
            </a:r>
          </a:p>
          <a:p>
            <a:pPr marL="1714500" lvl="3" indent="-342900" hangingPunct="0">
              <a:buFont typeface="Wingdings" panose="05000000000000000000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Esta diferencia es mucho mayor que la que separa a España de la media europea (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5 puntos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) o mundial (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10 puntos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), en la que se centran las críticas.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33373" y="4482998"/>
            <a:ext cx="9556762" cy="120553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El porcentaje de estudiantes con un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rendimiento superior al esperado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, en función de su situación socio-económica familiar, es de media el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6,5%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en la OCDE.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En España ese porcentaje es ahora del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6%,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 cuando en 2003 fue del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8%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. En la última década ha subido nuestro nivel de vida pero no el nivel educativo.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333373" y="1935594"/>
            <a:ext cx="9610464" cy="148420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El nivel de </a:t>
            </a:r>
            <a:r>
              <a:rPr lang="es-ES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equidad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 de la educación española es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bastante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alto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, porque teniendo un nivel socio-económico menor de la media de la OCDE (-0,19 en el índice ESCS, el nº 28 de 34 países), su rendimiento está cercano a la media (484 puntos frente a 494).</a:t>
            </a:r>
          </a:p>
          <a:p>
            <a:pPr marL="1257300" lvl="2" indent="-342900" hangingPunct="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Si el factor socio-económico fuera neutro, o similar al promedio de la OCDE (descontando el ESCS), los resultados de España serían superiores a la media.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333373" y="3348629"/>
            <a:ext cx="9610464" cy="120553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Al mismo tiempo, los 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alumnos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españoles con 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familias de nivel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económico-cultural más bajo 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superan los resultados medios de UE y OCDE, pero los hijos de familias con el nivel más alto obtienen resultados inferiores a la media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. Situación que puede interpretarse como </a:t>
            </a:r>
            <a:r>
              <a:rPr lang="es-ES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mediocridad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 en la educación española o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déficit de excelencia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  <a:endParaRPr lang="es-ES" dirty="0">
              <a:latin typeface="Tahoma" pitchFamily="34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580776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9" grpId="0"/>
      <p:bldP spid="18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259599" y="467469"/>
            <a:ext cx="9610463" cy="75558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LOS RESULTADOS DE ESPAÑA EN EL INFORME PISA (III)</a:t>
            </a:r>
          </a:p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Evaluación a jóvenes de 15 años en 3 competencias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49288" y="1475581"/>
            <a:ext cx="9610464" cy="170060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Diferencias entre regiones españolas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Las diferencias son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muy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grandes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(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56 puntos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en Matemáticas entre Navarra y Extremadura = </a:t>
            </a:r>
            <a:r>
              <a:rPr lang="es-ES" sz="2000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1,4 cursos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), a pesar de regirse por la misma ley (LOE).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Más del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85%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de esas diferencias son atribuibles 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diferencias socioeconómicas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muy por encima de los demás países (47% en Italia).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49288" y="3059757"/>
            <a:ext cx="9610464" cy="7100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Los resultados de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Navarra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son superiores a la media de la OCDE en las tres competencias y al nivel de los países más avanzados de la UE.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249288" y="3958117"/>
            <a:ext cx="9610464" cy="20101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Diferencias entre centros y entre alumnos del mismo centro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diferencia de rendimiento entre centros en España es pequeña (26 puntos) frente a la media de la OCDE (71 puntos): 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mayor equidad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Pero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entre alumnos del mismo centro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 diferencia es mayor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(27 puntos)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que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la media de la OCDE (19 puntos): 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peor tratamiento de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diversidad.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frecuente 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repetición de curso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empeora los resultados.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49287" y="5940077"/>
            <a:ext cx="9759577" cy="13291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Los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resultados de los 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centros privados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son mejores que los públicos, pero se equilibran cuando se le resta la contribución del factor socio-económico.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El porcentaje de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inmigrantes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es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muy superior en la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pública (en Navarra el 83%), así como de alumnado con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NEE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  <a:endParaRPr lang="es-ES" sz="2000" dirty="0">
              <a:latin typeface="Tahoma" pitchFamily="34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2734994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13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uario\Desktop\Ranking PISA por países 2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056" y="179437"/>
            <a:ext cx="3882899" cy="72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223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Desktop\Ranking PISA por autonomías 20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97" y="1290856"/>
            <a:ext cx="9260642" cy="4649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122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31800" y="792000"/>
            <a:ext cx="926618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LA IMPORTANCIA DE LA EDUCACIÓN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01185" y="1601092"/>
            <a:ext cx="9527416" cy="108146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El ser humano nace y se hace</a:t>
            </a: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. </a:t>
            </a:r>
            <a:r>
              <a:rPr lang="es-ES" sz="2200" kern="0" dirty="0" smtClean="0">
                <a:latin typeface="Tahoma" pitchFamily="34"/>
                <a:ea typeface="SimSun" pitchFamily="2"/>
                <a:cs typeface="Mangal" pitchFamily="2"/>
              </a:rPr>
              <a:t>Somos resultado de:</a:t>
            </a:r>
            <a:endParaRPr lang="es-ES" sz="2200" dirty="0" smtClean="0">
              <a:latin typeface="Tahoma" pitchFamily="34"/>
              <a:ea typeface="SimSun" pitchFamily="2"/>
              <a:cs typeface="Mangal" pitchFamily="2"/>
            </a:endParaRP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Una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base biológica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heredada e innata: ADN y componentes bioquímicos.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Una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dimensión psicosocial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: adquirida en la relación con el entorno humano.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01185" y="2774927"/>
            <a:ext cx="9527416" cy="300077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La educación </a:t>
            </a: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es el proceso que, desde la infancia, guía el </a:t>
            </a:r>
            <a:r>
              <a:rPr lang="es-ES" sz="24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aprendizaje</a:t>
            </a: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 y la </a:t>
            </a:r>
            <a:r>
              <a:rPr lang="es-ES" sz="24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socialización</a:t>
            </a: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, configurándonos como </a:t>
            </a: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personas</a:t>
            </a: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Toda familia, tribu y sociedad genera una práctica educativa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informal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En Grecia y Roma surgen las primeras escuelas de educación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formal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, asociadas a la nueva mentalidad racional.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Durante la edad media, y hasta bien entrada la moderna, la educación formal la dirige la </a:t>
            </a:r>
            <a:r>
              <a:rPr lang="es-ES" sz="2000" kern="0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Iglesia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y sus instituciones religiosas.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Con la llegada de la democracia y el avance de la ciencia, el </a:t>
            </a:r>
            <a:r>
              <a:rPr lang="es-ES" sz="2000" kern="0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Estado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comienza a organizar una educación pública que se va extendiendo.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01185" y="5868069"/>
            <a:ext cx="9527416" cy="12052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Mediante la </a:t>
            </a: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educación</a:t>
            </a: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, cada generación trata de trasmitir su </a:t>
            </a: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cultura</a:t>
            </a: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 a la siguiente generación, seleccionando las </a:t>
            </a:r>
            <a:r>
              <a:rPr lang="es-ES" sz="24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creencias, conocimientos, hábitos y valores</a:t>
            </a: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 que considera más valiosos.</a:t>
            </a:r>
            <a:endParaRPr lang="es-ES" sz="2400" dirty="0" smtClean="0">
              <a:latin typeface="Tahoma" pitchFamily="34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160781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259599" y="467469"/>
            <a:ext cx="9610463" cy="75558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LOS RESULTADOS DE ESPAÑA EN EL INFORME PISA (IV)</a:t>
            </a:r>
          </a:p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Evaluación a jóvenes de 15 años en 3 competencias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82376" y="1619597"/>
            <a:ext cx="9610464" cy="170060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Factores organizativos (según la opinión de los directores)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Porcentaje de alumnos que asisten a centros en que: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Sólo las 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autoridades educativas son responsables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 de la </a:t>
            </a:r>
            <a:r>
              <a:rPr lang="es-ES" sz="2000" dirty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oferta educativa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: 42% en España frente al 18% en la OCDE; y también son responsables del </a:t>
            </a:r>
            <a:r>
              <a:rPr lang="es-ES" sz="2000" dirty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contenido del curso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: 43% en España frente al 24% en la OCDE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  <a:endParaRPr lang="es-ES" sz="2000" dirty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82376" y="6913698"/>
            <a:ext cx="9610464" cy="40044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La 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motivación del profesorado es baja:</a:t>
            </a:r>
            <a:r>
              <a:rPr lang="es-ES" sz="2000" dirty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 25% en España y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10% en OCDE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  <a:endParaRPr lang="es-ES" sz="2000" dirty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82376" y="3941501"/>
            <a:ext cx="9610464" cy="7100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El 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abuso o la intimidación entre alumnos dificulta el aprendizaje:</a:t>
            </a:r>
            <a:r>
              <a:rPr lang="es-ES" sz="2000" dirty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 20% en España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 frente al 32% en la OCDE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  <a:endParaRPr lang="es-ES" sz="2000" dirty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82376" y="4607157"/>
            <a:ext cx="9610464" cy="101958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Los profesores más experimentados asisten como observadores a la impartición de clases: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10% en España frente al 69% de la OCDE; y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los nuevos profesores cuentan con tutores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: 26% en España, 72% en OCDE.</a:t>
            </a:r>
            <a:endParaRPr lang="es-ES" sz="2000" dirty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82376" y="5582385"/>
            <a:ext cx="9610464" cy="7100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Los profesores someten a la revisión de los compañeros su planteamiento didáctico: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22% en España frente al 60% de la OCDE.</a:t>
            </a:r>
            <a:endParaRPr lang="es-ES" sz="2000" dirty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82376" y="6248041"/>
            <a:ext cx="9610464" cy="7100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La evaluación del profesorado tiene consecuencias en su promoción profesional: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33% en España frente al 52% de la OCDE.</a:t>
            </a:r>
            <a:endParaRPr lang="es-ES" sz="2000" dirty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82376" y="3275845"/>
            <a:ext cx="9610464" cy="7100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Los 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centros hacen públicos los resultados de los alumnos: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13% en España frente al 45% de la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OCDE.</a:t>
            </a:r>
            <a:endParaRPr lang="es-ES" sz="2000" dirty="0">
              <a:latin typeface="Tahoma" pitchFamily="34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4225051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7" grpId="0"/>
      <p:bldP spid="9" grpId="0"/>
      <p:bldP spid="11" grpId="0"/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32000" y="611485"/>
            <a:ext cx="926618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LOS RECORTES EN EDUCACIÓN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41422" y="4550329"/>
            <a:ext cx="9610464" cy="157698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Tasas y becas universitarias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España es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el tercer país de Europa más caro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en estudios universitarios. Es más barato estudiar en Francia o Alemania, incluida la manutención.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En España sólo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tienen beca el </a:t>
            </a:r>
            <a:r>
              <a:rPr lang="es-ES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20%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 de los universitarios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, en Irlanda el 40% y en Inglaterra el 60%.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41422" y="1166583"/>
            <a:ext cx="9767443" cy="157698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Recortes presupuestarios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El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presupuesto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 del Ministerio Educación ha bajado un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30%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 del 2010 al 2014. En Navarra, el gasto público por habitante ha bajado un </a:t>
            </a:r>
            <a:r>
              <a:rPr lang="es-ES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17%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 entre 2010-13. Entre Ministerio y CCAA, </a:t>
            </a:r>
            <a:r>
              <a:rPr lang="es-ES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6.400 millones menos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 para Educación desde 2010.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El Ministerio ha destinado a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becas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 en 2013 un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37%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 menos que en 2010.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41422" y="2682816"/>
            <a:ext cx="9767442" cy="92687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En los </a:t>
            </a:r>
            <a:r>
              <a:rPr lang="es-ES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Presup.2014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 desaparecen los programas PROA, se reduce un 68% la </a:t>
            </a:r>
            <a:r>
              <a:rPr lang="es-ES" dirty="0" err="1">
                <a:latin typeface="Tahoma" pitchFamily="34"/>
                <a:ea typeface="SimSun" pitchFamily="2"/>
                <a:cs typeface="Mangal" pitchFamily="2"/>
              </a:rPr>
              <a:t>E.compensatoria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, un 67% la </a:t>
            </a:r>
            <a:r>
              <a:rPr lang="es-ES" dirty="0" err="1">
                <a:latin typeface="Tahoma" pitchFamily="34"/>
                <a:ea typeface="SimSun" pitchFamily="2"/>
                <a:cs typeface="Mangal" pitchFamily="2"/>
              </a:rPr>
              <a:t>E.especial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, un 92% la Formación del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Profesorado Y el programa de libros de texto pasa de 98 millones en 2011 a 1,4 en 2014.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1422" y="3548934"/>
            <a:ext cx="9767443" cy="92687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La </a:t>
            </a:r>
            <a:r>
              <a:rPr lang="es-ES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escuela pública 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ha incorporado en los últimos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3-4 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años, tanto en España como en Navarra, un </a:t>
            </a:r>
            <a:r>
              <a:rPr lang="es-ES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+3,6</a:t>
            </a:r>
            <a:r>
              <a:rPr lang="es-ES" dirty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% 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más de alumnos. Pero ha perdido el </a:t>
            </a:r>
            <a:r>
              <a:rPr lang="es-ES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-4,5</a:t>
            </a:r>
            <a:r>
              <a:rPr lang="es-ES" dirty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% 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de profesores en España (22.689) y el </a:t>
            </a:r>
            <a:r>
              <a:rPr lang="es-ES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-</a:t>
            </a:r>
            <a:r>
              <a:rPr lang="es-ES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5,1% 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en Navarra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(374), con </a:t>
            </a:r>
            <a:r>
              <a:rPr lang="es-ES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-3%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 en la concertada (85)</a:t>
            </a:r>
            <a:endParaRPr lang="es-ES" dirty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41422" y="6084093"/>
            <a:ext cx="9610464" cy="120553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La matrícula sufraga el 30% del coste, el Estado el otro 70%. A los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alumnos con medios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 se les permite estudiar con un 5, a los que necesitan beca se les va a exigir un 5,5 para la matrícula y un 6,5 para el resto de ayudas.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Las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becas Erasmus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se han recortado un 71%, las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Séneca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 han desaparecido.</a:t>
            </a:r>
          </a:p>
        </p:txBody>
      </p:sp>
    </p:spTree>
    <p:extLst>
      <p:ext uri="{BB962C8B-B14F-4D97-AF65-F5344CB8AC3E}">
        <p14:creationId xmlns:p14="http://schemas.microsoft.com/office/powerpoint/2010/main" val="11884412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8" grpId="0"/>
      <p:bldP spid="9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32000" y="792000"/>
            <a:ext cx="926618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EL EJEMPLO DE FINLANDIA (5 millones habitantes)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70340" y="1619597"/>
            <a:ext cx="9610464" cy="46232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¿Por qué tiene los mejores indicadores educativos de Europa?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70340" y="2162962"/>
            <a:ext cx="9610464" cy="7100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Su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cultura social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de influencia luterana, da una importancia enorme a la educación como base del desarrollo moral, cultural y económico.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70340" y="3517186"/>
            <a:ext cx="9610464" cy="40044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Casi todos los centros son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públicos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destinando a educación 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6,8%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del PIB.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70340" y="2840074"/>
            <a:ext cx="9610464" cy="7100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El 80% de las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familias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va a la biblioteca los fines de semana. Todos los programas televisivos se emiten en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versión original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70340" y="3884726"/>
            <a:ext cx="9610464" cy="7100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 enseñanza es totalmente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gratuita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los centros son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autónomos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(eligen sus profesores) y 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participación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de las familias y el municipio es muy alta.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70340" y="4561838"/>
            <a:ext cx="9610464" cy="7100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Hay muchos recursos y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atención personalizada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(20 alumnos por aula) para que nadie quede rezagado, produciéndose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muy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pocas repeticiones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270340" y="5238950"/>
            <a:ext cx="9610464" cy="7100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 metodología didáctica es activa para conseguir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aprender a pensar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más que aprender conocimientos, con mucho apoyo tecnológico y de internet.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70340" y="5916062"/>
            <a:ext cx="9610464" cy="40044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horas lectivas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no son muchas, pero hay bastantes complementarias. 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70340" y="6283605"/>
            <a:ext cx="9610464" cy="101958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Hay una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exigente selección y formación del profesorado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que consigue una cualificación excelente, dedicándose </a:t>
            </a:r>
            <a:r>
              <a:rPr lang="es-ES" sz="2000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los mejores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a la educación infantil. Su </a:t>
            </a:r>
            <a:r>
              <a:rPr lang="es-ES" sz="2000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reconocimiento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social es muy alto, aunque su </a:t>
            </a:r>
            <a:r>
              <a:rPr lang="es-ES" sz="2000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remuneración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es mediana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.</a:t>
            </a:r>
            <a:endParaRPr lang="es-ES" sz="2000" dirty="0" smtClean="0">
              <a:latin typeface="Tahoma" pitchFamily="34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729249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32000" y="395461"/>
            <a:ext cx="926618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LA SÉPTIMA LEY DE EDUCACIÓN:  L.O.M.C.E. (I)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12589" y="971525"/>
            <a:ext cx="9767443" cy="262932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1. Sin un serio diagnóstico previo ni un amplio consenso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Esta ley 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n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o ha contado con un libro blanco ni con un debate serio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que diagnostique bien las </a:t>
            </a:r>
            <a:r>
              <a:rPr lang="es-ES" sz="2000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virtudes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y defectos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del sistema educativo. Ha partido de una burda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 interpretación ideológica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que enlaza con las obsesiones históricas del conservadurismo español.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Es la misma derecha que impidió un Pacto Educativo en 2011, promovido por </a:t>
            </a:r>
            <a:r>
              <a:rPr lang="es-ES" sz="2000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Ángel Gabilondo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y ampliamente apoyado por la comunidad educativa. Ahora nos imponen una ley </a:t>
            </a:r>
            <a:r>
              <a:rPr lang="es-ES" sz="2000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contra toda la comunidad educativa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12589" y="3477660"/>
            <a:ext cx="9767443" cy="163873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 ha partido únicamente del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informe PISA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pero interpretando mal sus datos.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Falsedad 1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: los resultados de España se han calificado de </a:t>
            </a:r>
            <a:r>
              <a:rPr lang="es-ES" sz="2000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desastre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Falsedad 2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: su causa se ha atribuido a las </a:t>
            </a:r>
            <a:r>
              <a:rPr lang="es-ES" sz="2000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leyes socialistas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: LOGSE y LOE.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Consecuencia política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: se legitima el vuelco legislativo y su trasfondo de regresión ideológica.</a:t>
            </a:r>
            <a:endParaRPr lang="es-ES" sz="2000" dirty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12589" y="4993203"/>
            <a:ext cx="9866265" cy="256744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Los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informes PISA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aportan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información válida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y de interés, pero de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alcance limitado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y la clasificación competitiva (ranking) resulta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peligrosa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: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No estudian las </a:t>
            </a:r>
            <a:r>
              <a:rPr lang="es-ES" sz="2000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causas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de las diferencias entre países y clases sociales (tradición cultural, inmigración, modelo económico, etc.).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Se pone énfasis en los resultados finales, pero menos en el </a:t>
            </a:r>
            <a:r>
              <a:rPr lang="es-ES" sz="2000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progreso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realizado, que es lo que mide el </a:t>
            </a:r>
            <a:r>
              <a:rPr lang="es-ES" sz="2000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esfuerzo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de un alumno, región o país.</a:t>
            </a:r>
          </a:p>
          <a:p>
            <a:pPr marL="1714500" lvl="3" indent="-342900" hangingPunct="0">
              <a:buFont typeface="Wingdings" panose="05000000000000000000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Si todos los países mejoran a la vez, la clasificación no varía.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Quedan ignoradas </a:t>
            </a:r>
            <a:r>
              <a:rPr lang="es-ES" sz="2000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las demás competencias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: humanísticas, sociales, etc.</a:t>
            </a:r>
          </a:p>
        </p:txBody>
      </p:sp>
    </p:spTree>
    <p:extLst>
      <p:ext uri="{BB962C8B-B14F-4D97-AF65-F5344CB8AC3E}">
        <p14:creationId xmlns:p14="http://schemas.microsoft.com/office/powerpoint/2010/main" val="8351205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32000" y="519844"/>
            <a:ext cx="926618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LA SÉPTIMA LEY DE EDUCACIÓN:  L.O.M.C.E. (II)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99798" y="1187549"/>
            <a:ext cx="9610464" cy="170060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2. Segmentación social de los centros escolares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 ley fomenta 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diferenciación competitiva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entre centros (mercantilismo) y 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homogeneidad interna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de cada uno (especialización académico-social)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Legitima la concertación con centros privados que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segregan por sexo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Promueve el 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ranking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 de centros en función de resultados académicos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  <a:endParaRPr lang="es-ES" sz="2000" dirty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99798" y="2886803"/>
            <a:ext cx="9610464" cy="262932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3</a:t>
            </a: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. Impulso a la privatización del servicio educativo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Declaración de principios: el “servicio público de la educación” (LOE) se transforma ahora en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“prestación de servicios educativos”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(LOMCE)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Podrá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cederse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suelo público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para construir centros privados concertados.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Las administraciones deben atender 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“demanda social”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de cada centro concertado (mercantilismo), aunque haya plazas libres en la pública.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Las reválidas podrán ser corregidas por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profesorado de centros privados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Se elimina 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representante municipal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en los centros concertados.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99798" y="5514773"/>
            <a:ext cx="9747576" cy="20101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4. Mayor centralización de los contenidos curriculares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Se amplía el porcentaje de los 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ontenidos comunes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dictados por el Ministerio, referido sobre todo a las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asignaturas troncales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(básicas en reválidas y PISA).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El contenido y el formato de las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reválidas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será fijado por el Ministerio.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Será obligatorio ofertar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el castellano como lengua vehicular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impidiendo el modelo de inmersión lingüística en la lengua cooficial.</a:t>
            </a:r>
          </a:p>
        </p:txBody>
      </p:sp>
    </p:spTree>
    <p:extLst>
      <p:ext uri="{BB962C8B-B14F-4D97-AF65-F5344CB8AC3E}">
        <p14:creationId xmlns:p14="http://schemas.microsoft.com/office/powerpoint/2010/main" val="33528270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32000" y="611485"/>
            <a:ext cx="926618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LA SÉPTIMA LEY DE EDUCACIÓN:  L.O.M.C.E. (III)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59861" y="1259557"/>
            <a:ext cx="9553362" cy="231975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5</a:t>
            </a: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. Modelo vertical de organización escolar (contra la participación)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administración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elegirá a los directores, no la comunidad escolar.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Los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directores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podrán seleccionar a una parte del profesorado y establecer tanto el proyecto educativo como la planificación escolar. Se les responsabilizará del resultado académico de sus alumnos.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consejo escolar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y 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claustro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pasan a ser meramente consultivos.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No se aborda el sistema de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formación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ni 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estatuto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del personal docente.</a:t>
            </a:r>
            <a:endParaRPr lang="es-ES" sz="2000" dirty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9861" y="3819293"/>
            <a:ext cx="9820764" cy="35580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6. Se refuerza el academicismo pedagógico tradicional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Se mantiene la multiplicación de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asignaturas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y los extensos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programas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evaluación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externa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orientativa se mantiene en Primaria, pero se convierte en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reválida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al final de la ESO y del Bachillerato para poder obtener el título.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 reválida de la ESO será distinta para los de BACH y los de FP.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 de BACH elimina la Selectividad, pero la Universidad podrá poner otras pruebas. Los que no superen la reválida podrán ir sin título a FP superior.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Ya no se tratará de evaluar los aprendizajes (</a:t>
            </a:r>
            <a:r>
              <a:rPr lang="es-ES" sz="2000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competencias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progresos, adaptaciones, etc.), tarea compleja, sino de volver al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tradicional examen de conocimientos</a:t>
            </a:r>
            <a:r>
              <a:rPr lang="es-ES" sz="200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, más propio de la era industrial y enciclopédica.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El proceso de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enseñanza-aprendizaje se reducirá a </a:t>
            </a:r>
            <a:r>
              <a:rPr lang="es-ES" sz="2000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preparar la reválida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97183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32000" y="395461"/>
            <a:ext cx="926618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LA SÉPTIMA LEY DE EDUCACIÓN:  L.O.M.C.E. (IV)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59859" y="971525"/>
            <a:ext cx="9676995" cy="324846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7. Segregación temprana y devaluación de la FP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El aumento de la ratio y la reducción de profesores se ha traducido ya en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disminución de apoyos y refuerzos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para los alumnos con dificultades. Y la nueva ley ampara esa reducción, que se concentrará en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2º y 3ºESO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Se quiere reducir el fracaso y las repeticiones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adelantando a los 14 años la opción BACH o FP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(dos Matemáticas en 3ºESO y dos modalidades de 4ºESO)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Al alumnado con dificultades se le conducirá al abandono de la ESO y la incorporación a 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FP Básica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(2 años), desde la que sólo podrán acceder a la FP media (sin título de ESO) y de ésta a la FP superior (sin título de BACH). 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 FP quedará devaluada, pero se quiere disminuir así el abandono escolar.</a:t>
            </a:r>
            <a:endParaRPr lang="es-ES" sz="2000" dirty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9859" y="4182957"/>
            <a:ext cx="9676995" cy="20101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8</a:t>
            </a: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. Refuerzo de la religión (católica) y rechazo del pensamiento laico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Desaparece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Educación para la Ciudadanía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(contra la opinión del Consejo de Estado),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Ética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de 4ºESO y 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Historia de la Filosofía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queda como optativa.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Religión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tendrá de nuevo valor académico para repeticiones, becas, etc.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Reaparece la alternativa a la Religión: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Valores sociales y cívicos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Se reduce en un 50% el conjunto de las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humanidades y artes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59859" y="6156101"/>
            <a:ext cx="9676995" cy="139103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9</a:t>
            </a: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. Implantación acelerada y sin dinero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Se implantará en 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3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 años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cuando la LOE se desarrolló en 5 años.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No incluye una rigurosa memoria económica y planificación presupuestaria.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 LOE se implantó con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7.033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millones, la LOMCE con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1.335 (60% las CCAA)</a:t>
            </a:r>
          </a:p>
        </p:txBody>
      </p:sp>
    </p:spTree>
    <p:extLst>
      <p:ext uri="{BB962C8B-B14F-4D97-AF65-F5344CB8AC3E}">
        <p14:creationId xmlns:p14="http://schemas.microsoft.com/office/powerpoint/2010/main" val="7464662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511920" y="1547589"/>
            <a:ext cx="7632848" cy="25202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lIns="72000" tIns="36000" rIns="72000" bIns="36000"/>
          <a:lstStyle/>
          <a:p>
            <a:pPr algn="ctr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es-ES_tradnl" altLang="es-ES" sz="4000" b="1" dirty="0" smtClean="0">
                <a:solidFill>
                  <a:srgbClr val="0000FF"/>
                </a:solidFill>
              </a:rPr>
              <a:t>“Con la LOMCE… la educación ha de servir para la reproducción de las élites, y si son católicas, mejor… Para los de abajo, FP”</a:t>
            </a:r>
            <a:endParaRPr lang="es-ES" altLang="es-ES" sz="4000" b="1" dirty="0">
              <a:solidFill>
                <a:srgbClr val="0000FF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159917" y="4824709"/>
            <a:ext cx="54006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36000" rIns="72000" bIns="36000"/>
          <a:lstStyle/>
          <a:p>
            <a:pPr algn="ctr">
              <a:lnSpc>
                <a:spcPct val="70000"/>
              </a:lnSpc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es-ES_tradnl" altLang="es-ES" sz="3200" b="1" dirty="0" smtClean="0">
                <a:solidFill>
                  <a:srgbClr val="A50021"/>
                </a:solidFill>
              </a:rPr>
              <a:t>Antonio Elorza</a:t>
            </a:r>
            <a:endParaRPr lang="es-ES" altLang="es-ES" sz="3200" b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5348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215776" y="591852"/>
            <a:ext cx="967699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400" dirty="0" smtClean="0">
                <a:solidFill>
                  <a:srgbClr val="FF0000"/>
                </a:solidFill>
                <a:latin typeface="Palatino Linotype" pitchFamily="18" charset="0"/>
              </a:rPr>
              <a:t>¿QUÉ MEJORAS NECESITA EL SISTEMA EDUCATIVO? (I)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49202" y="2056902"/>
            <a:ext cx="9759662" cy="185565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+mj-lt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Considerar la educación como base estratégica del desarrollo social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El sistema educativo tiene que tratar de alcanzar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dos objetivos simultáneos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: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Equidad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, asegurando a todos la </a:t>
            </a:r>
            <a:r>
              <a:rPr lang="es-ES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igualdad de oportunidades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que compense las desigualdades de origen económico-cultural.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Calidad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, promoviendo que todos puedan desarrollar al máximo sus capacidades y lograr las </a:t>
            </a:r>
            <a:r>
              <a:rPr lang="es-ES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competencias necesarias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para su bienestar futuro.</a:t>
            </a:r>
            <a:endParaRPr lang="es-ES" dirty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7784" y="1331565"/>
            <a:ext cx="9676995" cy="46232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Necesita un </a:t>
            </a:r>
            <a:r>
              <a:rPr lang="es-ES" sz="22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PACTO EDUCATIVO</a:t>
            </a: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, basado en los siguientes principios: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48847" y="4073126"/>
            <a:ext cx="9760017" cy="185565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+mj-lt"/>
              <a:buAutoNum type="arabicPeriod" startAt="2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El pacto, además de político, debe incluir a la comunidad educativa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El pacto debe centrarse en los factores clave que aseguren la equidad y la calidad de la educación, excluyendo las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posiciones ideológicas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extremas.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La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comunidad educativa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debe jugar un papel protagonista (empoderamiento):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en el debate y acuerdo final, que sin duda ayudaría a alcanzar.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en la necesaria autonomía de funcionamiento de los centros.</a:t>
            </a:r>
            <a:endParaRPr lang="es-ES" dirty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59861" y="6012085"/>
            <a:ext cx="9676995" cy="129831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+mj-lt"/>
              <a:buAutoNum type="arabicPeriod" startAt="3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Debe contar con los recursos necesarios fijando sus prioridades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Recuperar la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inversión pública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y alcanzar la media europea (5,5% del PIB)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Revisar las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prioridades del gasto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 para centrarlo en los factores más decisivos.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Asegurar el acceso de todos (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gratis</a:t>
            </a:r>
            <a:r>
              <a:rPr lang="es-ES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o becas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) al material, transporte, comedor.</a:t>
            </a:r>
            <a:endParaRPr lang="es-ES" dirty="0">
              <a:latin typeface="Tahoma" pitchFamily="34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5516601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215776" y="591852"/>
            <a:ext cx="967699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400" dirty="0" smtClean="0">
                <a:solidFill>
                  <a:srgbClr val="FF0000"/>
                </a:solidFill>
                <a:latin typeface="Palatino Linotype" pitchFamily="18" charset="0"/>
              </a:rPr>
              <a:t>¿QUÉ MEJORAS NECESITA EL SISTEMA EDUCATIVO? (II)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05117" y="3652815"/>
            <a:ext cx="9803747" cy="241298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+mj-lt"/>
              <a:buAutoNum type="arabicPeriod" startAt="5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Centrar los esfuerzos en mejorar la calidad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Profesorado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: mejorar su selección y formación, elaborar el estatuto docente.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Centros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: darles más autonomía, aumentando la participación de la comunidad escolar y el municipio, impulsando su funcionamiento en red, etc.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Fomentar el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aprendizaje activo por competencias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y el trabajo en equipo.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Más escolarización temprana y, sobre todo, aumento de apoyos y desdobles para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atención a la diversidad,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tanto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de rezagados como de avanzados.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Evaluaciones externas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para mejorar, pero sin reválidas ni ranking de centros.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05117" y="6081918"/>
            <a:ext cx="9803746" cy="129831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4</a:t>
            </a: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. Educación para la empleabilidad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Potenciar y prestigiar la FP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, no como salida para los rezagados, sino como opción valiosa y casi prioritaria: más prácticas en empresas, pasarelas, centros integrados…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Mejorar la relación entre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universidad, investigación y empresa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: más </a:t>
            </a:r>
            <a:r>
              <a:rPr lang="es-ES" dirty="0" err="1" smtClean="0">
                <a:latin typeface="Tahoma" pitchFamily="34"/>
                <a:ea typeface="SimSun" pitchFamily="2"/>
                <a:cs typeface="Mangal" pitchFamily="2"/>
              </a:rPr>
              <a:t>I+D+i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, más becas.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05117" y="1223712"/>
            <a:ext cx="9875508" cy="241298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+mj-lt"/>
              <a:buAutoNum type="arabicPeriod" startAt="4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La educación como servicio público con criterio integrador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Planificar la oferta educativa como servicio público,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limitando los conciertos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a los necesarios y a los que no separan por sexos. Potenciar los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centros plurales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Controlar el sistema de admisión y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evitar los guetos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escolares, asegurando más ayudas a los centros que tengan alumnado más desfavorecido.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Recuperar la </a:t>
            </a:r>
            <a:r>
              <a:rPr lang="es-ES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educación cívica 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y las </a:t>
            </a:r>
            <a:r>
              <a:rPr lang="es-ES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humanidades 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(incluyendo cultura religiosa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),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ofertando fuera 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del horario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escolar 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las </a:t>
            </a:r>
            <a:r>
              <a:rPr lang="es-ES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religiones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confesionales. La educación debe ser el motor de la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regeneración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 ética que la democracia requiere. </a:t>
            </a:r>
            <a:endParaRPr lang="es-ES" dirty="0">
              <a:latin typeface="Tahoma" pitchFamily="34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7488094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32000" y="611485"/>
            <a:ext cx="926618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FUNCIÓN SOCIAL DEL MODELO EDUCATIVO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74210" y="1115541"/>
            <a:ext cx="9779240" cy="213393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El tipo de </a:t>
            </a: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educación</a:t>
            </a: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 de un país es la mejor clave para interpretar el </a:t>
            </a: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modelo de sociedad</a:t>
            </a: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 que predomina. Sirve tanto para entender el </a:t>
            </a:r>
            <a:r>
              <a:rPr lang="es-ES" sz="24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pasado</a:t>
            </a: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 de esa sociedad como para prefigurar su </a:t>
            </a:r>
            <a:r>
              <a:rPr lang="es-ES" sz="24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futuro</a:t>
            </a: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El modelo educativo es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efecto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(espejo)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y causa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(motor) del grado de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modernización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de un país, de la fortaleza o debilidad de su cultura y democracia, de su ciencia y desarrollo.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74210" y="3190959"/>
            <a:ext cx="9527416" cy="20101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dirty="0" smtClean="0">
                <a:latin typeface="Tahoma" pitchFamily="34"/>
                <a:ea typeface="SimSun" pitchFamily="2"/>
                <a:cs typeface="Mangal" pitchFamily="2"/>
              </a:rPr>
              <a:t>En </a:t>
            </a:r>
            <a:r>
              <a:rPr lang="es-ES" sz="2400" dirty="0">
                <a:latin typeface="Tahoma" pitchFamily="34"/>
                <a:ea typeface="SimSun" pitchFamily="2"/>
                <a:cs typeface="Mangal" pitchFamily="2"/>
              </a:rPr>
              <a:t>el </a:t>
            </a:r>
            <a:r>
              <a:rPr lang="es-ES" sz="24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modelo educativo</a:t>
            </a:r>
            <a:r>
              <a:rPr lang="es-ES" sz="2400" dirty="0" smtClean="0">
                <a:latin typeface="Tahoma" pitchFamily="34"/>
                <a:ea typeface="SimSun" pitchFamily="2"/>
                <a:cs typeface="Mangal" pitchFamily="2"/>
              </a:rPr>
              <a:t> de </a:t>
            </a:r>
            <a:r>
              <a:rPr lang="es-ES" sz="2400" dirty="0">
                <a:latin typeface="Tahoma" pitchFamily="34"/>
                <a:ea typeface="SimSun" pitchFamily="2"/>
                <a:cs typeface="Mangal" pitchFamily="2"/>
              </a:rPr>
              <a:t>un país conviene </a:t>
            </a:r>
            <a:r>
              <a:rPr lang="es-ES" sz="2400" dirty="0" smtClean="0">
                <a:latin typeface="Tahoma" pitchFamily="34"/>
                <a:ea typeface="SimSun" pitchFamily="2"/>
                <a:cs typeface="Mangal" pitchFamily="2"/>
              </a:rPr>
              <a:t>distinguir</a:t>
            </a: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:</a:t>
            </a:r>
            <a:endParaRPr lang="es-ES" sz="2000" dirty="0" smtClean="0">
              <a:latin typeface="Tahoma" pitchFamily="34"/>
              <a:ea typeface="SimSun" pitchFamily="2"/>
              <a:cs typeface="Mangal" pitchFamily="2"/>
            </a:endParaRP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El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medio social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: la </a:t>
            </a:r>
            <a:r>
              <a:rPr lang="es-ES" sz="2000" dirty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educación </a:t>
            </a:r>
            <a:r>
              <a:rPr lang="es-ES" sz="2000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informal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con dos grandes protagonistas: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1. 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familia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y el entorno de amigos-vecinos.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2. 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sociedad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que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incluye la tradición ética y cultural, la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economía y el mercado, los medios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de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comunicación e internet, etc.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El </a:t>
            </a:r>
            <a:r>
              <a:rPr lang="es-ES" sz="2000" dirty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sistema educativo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: la </a:t>
            </a:r>
            <a:r>
              <a:rPr lang="es-ES" sz="2000" dirty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educación formal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, reglada y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complementaria.</a:t>
            </a:r>
            <a:endParaRPr lang="es-ES" sz="2000" dirty="0">
              <a:solidFill>
                <a:srgbClr val="FF0000"/>
              </a:solidFill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74210" y="5142625"/>
            <a:ext cx="9639773" cy="238162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dirty="0" smtClean="0">
                <a:latin typeface="Tahoma" pitchFamily="34"/>
                <a:ea typeface="SimSun" pitchFamily="2"/>
                <a:cs typeface="Mangal" pitchFamily="2"/>
              </a:rPr>
              <a:t>El </a:t>
            </a:r>
            <a:r>
              <a:rPr lang="es-ES" sz="24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medio social </a:t>
            </a:r>
            <a:r>
              <a:rPr lang="es-ES" sz="2400" dirty="0" smtClean="0">
                <a:latin typeface="Tahoma" pitchFamily="34"/>
                <a:ea typeface="SimSun" pitchFamily="2"/>
                <a:cs typeface="Mangal" pitchFamily="2"/>
              </a:rPr>
              <a:t>que nos educa es cada vez más influyente y está cambiando aceleradamente</a:t>
            </a: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: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L</a:t>
            </a:r>
            <a:r>
              <a:rPr lang="es-ES" sz="200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sociedad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es cada vez más urbana y plural</a:t>
            </a:r>
            <a:r>
              <a:rPr lang="es-ES" sz="200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, compleja y cambiante. En ella, e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 </a:t>
            </a:r>
            <a:r>
              <a:rPr lang="es-ES" sz="2000" dirty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mercado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y la </a:t>
            </a:r>
            <a:r>
              <a:rPr lang="es-ES" sz="2000" dirty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tecnología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, sin responsables visibles, son los mayores generadores de </a:t>
            </a:r>
            <a:r>
              <a:rPr lang="es-ES" sz="2000" dirty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valores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 y </a:t>
            </a:r>
            <a:r>
              <a:rPr lang="es-ES" sz="2000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hábitos</a:t>
            </a:r>
            <a:r>
              <a:rPr lang="es-ES" sz="200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, que se superponen a los tradicionales.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 familia, </a:t>
            </a:r>
            <a:r>
              <a:rPr lang="es-ES" sz="200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más pequeña, diversa e inestable, sin el amparo del anterior paternalismo social,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ejerce con </a:t>
            </a:r>
            <a:r>
              <a:rPr lang="es-ES" sz="2000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dificultad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su función educadora.</a:t>
            </a:r>
            <a:endParaRPr lang="es-ES" sz="2000" dirty="0" smtClean="0">
              <a:solidFill>
                <a:srgbClr val="000000"/>
              </a:solidFill>
              <a:latin typeface="Tahoma" pitchFamily="34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3974112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007864" y="1944389"/>
            <a:ext cx="8064896" cy="2123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lIns="72000" tIns="36000" rIns="72000" bIns="36000"/>
          <a:lstStyle/>
          <a:p>
            <a:pPr algn="ctr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es-ES_tradnl" altLang="es-ES" sz="4400" b="1" dirty="0" smtClean="0">
                <a:solidFill>
                  <a:srgbClr val="0000FF"/>
                </a:solidFill>
              </a:rPr>
              <a:t>“La educación es el arma más poderosa que puedes usar para cambiar el mundo”</a:t>
            </a:r>
            <a:endParaRPr lang="es-ES" altLang="es-ES" sz="4400" b="1" dirty="0">
              <a:solidFill>
                <a:srgbClr val="0000FF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159917" y="4824709"/>
            <a:ext cx="54006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36000" rIns="72000" bIns="36000"/>
          <a:lstStyle/>
          <a:p>
            <a:pPr algn="ctr">
              <a:lnSpc>
                <a:spcPct val="70000"/>
              </a:lnSpc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es-ES_tradnl" altLang="es-ES" sz="3200" b="1" dirty="0" smtClean="0">
                <a:solidFill>
                  <a:srgbClr val="A50021"/>
                </a:solidFill>
              </a:rPr>
              <a:t>Nelson Mandela</a:t>
            </a:r>
            <a:endParaRPr lang="es-ES" altLang="es-ES" sz="3200" b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141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32000" y="792000"/>
            <a:ext cx="926618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FUNCIÓN SOCIAL DEL SISTEMA EDUCATIVO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42996" y="3059757"/>
            <a:ext cx="9738312" cy="145291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El </a:t>
            </a: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sistema educativo </a:t>
            </a: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de un país está en función de los </a:t>
            </a: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fines sociales</a:t>
            </a: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 que, desde el sistema político, se desean potenciar: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Ideología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: ¿se quiere un régimen nacional-religioso, multicultural o laico? ¿ciudadanos o adeptos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?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¿se quiere una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democracia liberal o republicana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? 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59861" y="1513297"/>
            <a:ext cx="9610464" cy="176248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En el </a:t>
            </a: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sistema educativo </a:t>
            </a: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confluyen, por delegación, los fines e intereses de los otros agentes educadores: la </a:t>
            </a: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familia</a:t>
            </a: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 y la </a:t>
            </a: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sociedad</a:t>
            </a: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Esa confluencia, susceptible de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tensiones y conflictos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es la que debe gestionarse desde 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ámbito político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cuando se ordena el sistema educativo.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000" dirty="0" smtClean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42996" y="4485146"/>
            <a:ext cx="9738312" cy="101958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Equidad social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: ¿se quiere formación de </a:t>
            </a:r>
            <a:r>
              <a:rPr lang="es-ES" sz="2000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calidad para todos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(igualdad de oportunidades) o sólo para una </a:t>
            </a:r>
            <a:r>
              <a:rPr lang="es-ES" sz="2000" dirty="0" smtClean="0">
                <a:solidFill>
                  <a:srgbClr val="006600"/>
                </a:solidFill>
                <a:latin typeface="Tahoma" pitchFamily="34"/>
                <a:ea typeface="SimSun" pitchFamily="2"/>
                <a:cs typeface="Mangal" pitchFamily="2"/>
              </a:rPr>
              <a:t>élite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estratificando o segregando al resto? ¿se prefiere invertir en prevención-educación o en penalización-cárcel?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42996" y="5477212"/>
            <a:ext cx="9738312" cy="101958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Pedagogía y Desarrollo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: ¿se quiere formar personas competentes, críticas e innovadoras, o sólo personas </a:t>
            </a:r>
            <a:r>
              <a:rPr lang="es-ES" sz="2000" dirty="0" err="1" smtClean="0">
                <a:latin typeface="Tahoma" pitchFamily="34"/>
                <a:ea typeface="SimSun" pitchFamily="2"/>
                <a:cs typeface="Mangal" pitchFamily="2"/>
              </a:rPr>
              <a:t>semi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-instruidas y dóciles? ¿evaluar o examinar? ¿formar para una economía innovadora o para una de bajo coste?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2996" y="6469278"/>
            <a:ext cx="9738312" cy="7100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Pacto social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: ¿se quiere un acuerdo amplio y estable con la comunidad educativa o la imposición ideológica de un sector social sobre los otros?</a:t>
            </a:r>
          </a:p>
        </p:txBody>
      </p:sp>
    </p:spTree>
    <p:extLst>
      <p:ext uri="{BB962C8B-B14F-4D97-AF65-F5344CB8AC3E}">
        <p14:creationId xmlns:p14="http://schemas.microsoft.com/office/powerpoint/2010/main" val="13709586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5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30480" y="395461"/>
            <a:ext cx="926618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¿EDUCACIÓN PÚBLICA O PRIVADA?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94273" y="3617834"/>
            <a:ext cx="9786352" cy="297031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Según el </a:t>
            </a: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Informe PISA </a:t>
            </a: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de 2009: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i="1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“Los países que tienen un mayor número de centros privados no muestran un rendimiento mejor en PISA”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El resultado de los centros privados de un país es mejor que el de los públicos. El 80% de 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l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a diferencia se debe al mayor nº de </a:t>
            </a:r>
            <a:r>
              <a:rPr lang="es-ES" i="1" dirty="0" smtClean="0">
                <a:latin typeface="Tahoma" pitchFamily="34"/>
                <a:ea typeface="SimSun" pitchFamily="2"/>
                <a:cs typeface="Mangal" pitchFamily="2"/>
              </a:rPr>
              <a:t>“alumnos aventajados socioeconómicamente”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, un 10% a su mayor autonomía de gestión y otro 10% a sus mayores recursos. En España, el 82% del alumnado extranjero está en centros públicos.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i="1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“Los centros públicos que están inmersos en un contexto socioeconómico similar al de los alumnos de los centros privados suelen tener un rendimiento igual de bueno”. </a:t>
            </a:r>
            <a:r>
              <a:rPr lang="es-ES" i="1" dirty="0" smtClean="0">
                <a:latin typeface="Tahoma" pitchFamily="34"/>
                <a:ea typeface="SimSun" pitchFamily="2"/>
                <a:cs typeface="Mangal" pitchFamily="2"/>
              </a:rPr>
              <a:t>Eso se debe a que </a:t>
            </a:r>
            <a:r>
              <a:rPr lang="es-ES" i="1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“</a:t>
            </a:r>
            <a:r>
              <a:rPr lang="es-ES" i="1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s</a:t>
            </a:r>
            <a:r>
              <a:rPr lang="es-ES" i="1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on los alumnos los que hacen el centro”.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94275" y="879130"/>
            <a:ext cx="9539014" cy="278443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En la gran mayoría de los </a:t>
            </a: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países democráticos occidentales</a:t>
            </a: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, el sistema educativo es </a:t>
            </a: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público </a:t>
            </a: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en muy altas proporciones.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La media de alumnos de la OCDE que asisten a centros privados es del </a:t>
            </a:r>
            <a:r>
              <a:rPr lang="es-ES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15%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En la UE, por encima de la media están Holanda, Bélgica e Irlanda (55-65%),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España (30%)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y Dinamarca (20%).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Entre el 10-15% se encuentran Portugal, Austria y Luxemburgo.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Por debajo del 10% todos los demás países europeos, además de EEUU y Canadá.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En España, la autonomías del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norte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 tienen &gt;30% y las del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sur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 &lt;30%.  Los dos casos extremos son País Vasco con el 49%, y Castilla-La Mancha con el 17%.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94274" y="6618476"/>
            <a:ext cx="9539014" cy="83376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Conclusión: la existencia y elección de centros privados responde fundamentalmente a </a:t>
            </a: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razones de diferenciación social</a:t>
            </a: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81618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979613" y="1187846"/>
            <a:ext cx="5508625" cy="9715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lIns="72000" tIns="36000" rIns="72000" bIns="36000"/>
          <a:lstStyle/>
          <a:p>
            <a:pPr algn="ctr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es-ES_tradnl" altLang="es-ES" sz="2800" b="1" dirty="0">
                <a:solidFill>
                  <a:srgbClr val="0000FF"/>
                </a:solidFill>
              </a:rPr>
              <a:t>“Para educar a un niño hace falta toda la tribu”</a:t>
            </a:r>
            <a:endParaRPr lang="es-ES" altLang="es-ES" sz="2800" b="1" dirty="0">
              <a:solidFill>
                <a:srgbClr val="0000FF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052638" y="2232421"/>
            <a:ext cx="54006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36000" rIns="72000" bIns="36000"/>
          <a:lstStyle/>
          <a:p>
            <a:pPr algn="ctr">
              <a:lnSpc>
                <a:spcPct val="70000"/>
              </a:lnSpc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es-ES_tradnl" altLang="es-ES" sz="2400" b="1" dirty="0">
                <a:solidFill>
                  <a:srgbClr val="A50021"/>
                </a:solidFill>
              </a:rPr>
              <a:t>Proverbio africano</a:t>
            </a:r>
            <a:endParaRPr lang="es-ES" altLang="es-ES" sz="2400" b="1" dirty="0">
              <a:solidFill>
                <a:srgbClr val="A50021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944688" y="5760814"/>
            <a:ext cx="5653087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36000" rIns="72000" bIns="36000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es-ES_tradnl" altLang="es-ES" sz="2400" b="1" dirty="0">
                <a:solidFill>
                  <a:srgbClr val="A50021"/>
                </a:solidFill>
              </a:rPr>
              <a:t>Aristóteles  </a:t>
            </a:r>
            <a:r>
              <a:rPr lang="es-ES_tradnl" altLang="es-ES" sz="2400" b="1" dirty="0" smtClean="0">
                <a:solidFill>
                  <a:srgbClr val="A50021"/>
                </a:solidFill>
              </a:rPr>
              <a:t>(filósofo griego)</a:t>
            </a:r>
            <a:endParaRPr lang="es-ES" altLang="es-ES" sz="2400" b="1" dirty="0">
              <a:solidFill>
                <a:srgbClr val="A50021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439863" y="3384326"/>
            <a:ext cx="6697662" cy="2305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lIns="72000" tIns="36000" rIns="72000" bIns="36000"/>
          <a:lstStyle/>
          <a:p>
            <a:pPr algn="ctr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es-ES_tradnl" altLang="es-ES" sz="2800" b="1" dirty="0">
                <a:solidFill>
                  <a:srgbClr val="0000FF"/>
                </a:solidFill>
              </a:rPr>
              <a:t>“Puesto que el fin de toda ciudad es común, el cuidado por la educación ha de ser común y no privado. El entrenamiento en los asuntos de la comunidad ha de ser comunitario también”</a:t>
            </a:r>
            <a:endParaRPr lang="es-ES" altLang="es-E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7340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32000" y="792000"/>
            <a:ext cx="926618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LOS AGENTES EDUCATIVOS EN ESPAÑA (I)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59861" y="1510552"/>
            <a:ext cx="9818355" cy="262932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1. La FAMILIA y sus valores: cultura y economía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Es el primer factor explicativo del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éxito o fracaso escolar</a:t>
            </a:r>
            <a:r>
              <a:rPr lang="es-ES" sz="200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, distinguiendo:</a:t>
            </a:r>
            <a:endParaRPr lang="es-ES" sz="2000" dirty="0" smtClean="0">
              <a:latin typeface="Tahoma" pitchFamily="34"/>
              <a:ea typeface="SimSun" pitchFamily="2"/>
              <a:cs typeface="Mangal" pitchFamily="2"/>
            </a:endParaRP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nivel educativo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de la familia, en especial de la madre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su nivel económico, aunque no es tan importante como el educativo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el tipo de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entorno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socio-cultural.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l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os alumnos de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padres sin estudios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tienen 20 veces más riesgo de fracaso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A la universidad llegan más del 31% de los jóvenes españoles (18-22 años), pero sólo el 11% de los inmigrantes de esa edad.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59861" y="4339393"/>
            <a:ext cx="9820764" cy="101958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lectura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por placer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en la infancia y adolescencia es el factor más decisivo para el aprendizaje escolar, incluido el de las matemáticas.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El porcentaje de titulados en ESO es 16 puntos superior en las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chicas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7452" y="5558498"/>
            <a:ext cx="9820764" cy="163873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Los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valores y hábitos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de los padres son decisivos (ejemplaridad):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v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alor del esfuerzo y el mérito o del amiguismo y el clientelismo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objetivos a corto o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a largo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plazo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motivación intrínseca o extrínseca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coherencia entre principios y hechos u oportunismo interesado, etc.</a:t>
            </a:r>
          </a:p>
        </p:txBody>
      </p:sp>
    </p:spTree>
    <p:extLst>
      <p:ext uri="{BB962C8B-B14F-4D97-AF65-F5344CB8AC3E}">
        <p14:creationId xmlns:p14="http://schemas.microsoft.com/office/powerpoint/2010/main" val="37801695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32000" y="611485"/>
            <a:ext cx="926618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LOS AGENTES EDUCATIVOS EN ESPAÑA (II)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0942" y="1304212"/>
            <a:ext cx="9754233" cy="269164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2. La SOCIEDAD y sus valores: cultura y economía</a:t>
            </a:r>
          </a:p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España 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ocupa la </a:t>
            </a:r>
            <a:r>
              <a:rPr lang="es-ES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posición 40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 en cumplimiento de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la legalidad 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y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la transparencia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, sin que la </a:t>
            </a:r>
            <a:r>
              <a:rPr lang="es-ES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corrupción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 sea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apenas castigada 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electoralmente.  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La ejemplaridad de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las élites y las instituciones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de un país tiene una influencia enorme en el código de valores predominantes en la sociedad.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Según 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el politólogo sueco Bo </a:t>
            </a:r>
            <a:r>
              <a:rPr lang="es-ES" dirty="0" err="1">
                <a:latin typeface="Tahoma" pitchFamily="34"/>
                <a:ea typeface="SimSun" pitchFamily="2"/>
                <a:cs typeface="Mangal" pitchFamily="2"/>
              </a:rPr>
              <a:t>Rothstein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, hay una correlación de 0,7 entre el grado de </a:t>
            </a:r>
            <a:r>
              <a:rPr lang="es-ES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corrupción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 de un país y su nivel de </a:t>
            </a:r>
            <a:r>
              <a:rPr lang="es-ES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educación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 en 1870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  <a:p>
            <a:pPr marL="1714500" lvl="3" indent="-342900" hangingPunct="0">
              <a:buFont typeface="Wingdings" panose="05000000000000000000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En educación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los avances son lentos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, porque dependen de la evolución económica y cultural de la sociedad a través de la historia.</a:t>
            </a:r>
            <a:endParaRPr lang="es-ES" dirty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10942" y="6479015"/>
            <a:ext cx="9610464" cy="92687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Los resultados educativos en España dependen del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desarrollo económico y cultural de la región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. Navarra y otras comunidades del norte tienen la mitad de abandono escolar que la media estatal, con las mismas leyes de educación.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210942" y="3991163"/>
            <a:ext cx="9610464" cy="148420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En España ha tenido más peso la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economía rentista y especulativa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(propiedad, picaresca, lotería) que la productiva (ciencia, innovación).</a:t>
            </a:r>
          </a:p>
          <a:p>
            <a:pPr marL="1257300" lvl="2" indent="-342900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La </a:t>
            </a:r>
            <a:r>
              <a:rPr lang="es-ES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economía sumergida 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en España (28% del PIB) es la más alta de Europa (media del 18%) y donde hay mayor </a:t>
            </a:r>
            <a:r>
              <a:rPr lang="es-ES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fraude fiscal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 (8% del PIB, que supone 80.000 millones anuales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).</a:t>
            </a:r>
            <a:endParaRPr lang="es-ES" dirty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210942" y="5470668"/>
            <a:ext cx="9610464" cy="36953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La 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tradicional </a:t>
            </a:r>
            <a:r>
              <a:rPr lang="es-ES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doble moral 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oculta o justifica la corrupción y la picaresca. 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210942" y="5835509"/>
            <a:ext cx="9610464" cy="64820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800100" lvl="1" indent="-342900" hangingPunct="0">
              <a:buFont typeface="Tahoma" panose="020B0604030504040204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La debilidad cultural explica el predominio de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la algarabía y la bronca 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en los debates públicos frente al respeto cívico y la argumentación razonada. </a:t>
            </a:r>
            <a:endParaRPr lang="es-ES" dirty="0">
              <a:latin typeface="Tahoma" pitchFamily="34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912625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3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uario\Desktop\Relacion-alfabetizacion-rendimiento-PIS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1" y="539477"/>
            <a:ext cx="9542585" cy="648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576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yt coo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lyt coo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9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18744</TotalTime>
  <Words>5344</Words>
  <Application>Microsoft Office PowerPoint</Application>
  <PresentationFormat>Personalizado</PresentationFormat>
  <Paragraphs>271</Paragraphs>
  <Slides>30</Slides>
  <Notes>27</Notes>
  <HiddenSlides>0</HiddenSlides>
  <MMClips>0</MMClips>
  <ScaleCrop>false</ScaleCrop>
  <HeadingPairs>
    <vt:vector size="4" baseType="variant">
      <vt:variant>
        <vt:lpstr>Tema</vt:lpstr>
      </vt:variant>
      <vt:variant>
        <vt:i4>9</vt:i4>
      </vt:variant>
      <vt:variant>
        <vt:lpstr>Títulos de diapositiva</vt:lpstr>
      </vt:variant>
      <vt:variant>
        <vt:i4>30</vt:i4>
      </vt:variant>
    </vt:vector>
  </HeadingPairs>
  <TitlesOfParts>
    <vt:vector size="39" baseType="lpstr">
      <vt:lpstr>lyt cool</vt:lpstr>
      <vt:lpstr>1_lyt cool</vt:lpstr>
      <vt:lpstr>9_Diseño personalizado</vt:lpstr>
      <vt:lpstr>5_Diseño personalizado</vt:lpstr>
      <vt:lpstr>6_Diseño personalizado</vt:lpstr>
      <vt:lpstr>7_Diseño personalizado</vt:lpstr>
      <vt:lpstr>2_Diseño personalizado</vt:lpstr>
      <vt:lpstr>3_Diseño personalizado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Campillo</dc:creator>
  <cp:lastModifiedBy>usuario</cp:lastModifiedBy>
  <cp:revision>1031</cp:revision>
  <cp:lastPrinted>2013-04-16T17:30:32Z</cp:lastPrinted>
  <dcterms:created xsi:type="dcterms:W3CDTF">2011-01-07T12:22:48Z</dcterms:created>
  <dcterms:modified xsi:type="dcterms:W3CDTF">2013-12-10T11:27:07Z</dcterms:modified>
</cp:coreProperties>
</file>