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76" r:id="rId2"/>
    <p:sldMasterId id="2147483792" r:id="rId3"/>
    <p:sldMasterId id="2147483738" r:id="rId4"/>
    <p:sldMasterId id="2147483750" r:id="rId5"/>
    <p:sldMasterId id="2147483763" r:id="rId6"/>
    <p:sldMasterId id="2147483699" r:id="rId7"/>
    <p:sldMasterId id="2147483712" r:id="rId8"/>
    <p:sldMasterId id="2147483672" r:id="rId9"/>
  </p:sldMasterIdLst>
  <p:notesMasterIdLst>
    <p:notesMasterId r:id="rId32"/>
  </p:notesMasterIdLst>
  <p:handoutMasterIdLst>
    <p:handoutMasterId r:id="rId33"/>
  </p:handoutMasterIdLst>
  <p:sldIdLst>
    <p:sldId id="301" r:id="rId10"/>
    <p:sldId id="348" r:id="rId11"/>
    <p:sldId id="288" r:id="rId12"/>
    <p:sldId id="285" r:id="rId13"/>
    <p:sldId id="349" r:id="rId14"/>
    <p:sldId id="353" r:id="rId15"/>
    <p:sldId id="350" r:id="rId16"/>
    <p:sldId id="354" r:id="rId17"/>
    <p:sldId id="347" r:id="rId18"/>
    <p:sldId id="352" r:id="rId19"/>
    <p:sldId id="351" r:id="rId20"/>
    <p:sldId id="358" r:id="rId21"/>
    <p:sldId id="359" r:id="rId22"/>
    <p:sldId id="360" r:id="rId23"/>
    <p:sldId id="355" r:id="rId24"/>
    <p:sldId id="356" r:id="rId25"/>
    <p:sldId id="362" r:id="rId26"/>
    <p:sldId id="361" r:id="rId27"/>
    <p:sldId id="363" r:id="rId28"/>
    <p:sldId id="364" r:id="rId29"/>
    <p:sldId id="366" r:id="rId30"/>
    <p:sldId id="365" r:id="rId31"/>
  </p:sldIdLst>
  <p:sldSz cx="10080625" cy="7559675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208E2A9-C4D9-4077-8D5C-A43AA776C292}">
          <p14:sldIdLst>
            <p14:sldId id="301"/>
            <p14:sldId id="348"/>
            <p14:sldId id="288"/>
            <p14:sldId id="285"/>
            <p14:sldId id="349"/>
            <p14:sldId id="353"/>
            <p14:sldId id="350"/>
            <p14:sldId id="354"/>
            <p14:sldId id="347"/>
            <p14:sldId id="352"/>
            <p14:sldId id="351"/>
            <p14:sldId id="358"/>
            <p14:sldId id="359"/>
            <p14:sldId id="360"/>
            <p14:sldId id="355"/>
            <p14:sldId id="356"/>
            <p14:sldId id="362"/>
            <p14:sldId id="361"/>
            <p14:sldId id="363"/>
            <p14:sldId id="364"/>
            <p14:sldId id="366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2B050"/>
    <a:srgbClr val="006400"/>
    <a:srgbClr val="005A00"/>
    <a:srgbClr val="003C00"/>
    <a:srgbClr val="64A000"/>
    <a:srgbClr val="5A9600"/>
    <a:srgbClr val="329600"/>
    <a:srgbClr val="1E9600"/>
    <a:srgbClr val="14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876" autoAdjust="0"/>
  </p:normalViewPr>
  <p:slideViewPr>
    <p:cSldViewPr>
      <p:cViewPr varScale="1">
        <p:scale>
          <a:sx n="98" d="100"/>
          <a:sy n="98" d="100"/>
        </p:scale>
        <p:origin x="1686" y="7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376"/>
    </p:cViewPr>
  </p:sorterViewPr>
  <p:notesViewPr>
    <p:cSldViewPr>
      <p:cViewPr varScale="1">
        <p:scale>
          <a:sx n="57" d="100"/>
          <a:sy n="57" d="100"/>
        </p:scale>
        <p:origin x="-9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 dirty="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 dirty="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 dirty="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51FAEB-6AC7-4035-8777-236EA949204D}" type="slidenum">
              <a:pPr algn="r" defTabSz="841888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es-ES" sz="1300" dirty="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1254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5650"/>
            <a:ext cx="4972050" cy="373062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685828" y="4724873"/>
            <a:ext cx="5486309" cy="44760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05C8EB-3E3E-4830-B4F8-387ED62C8057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2993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s-ES" sz="2000" b="0" i="0" u="none" strike="noStrike" kern="1200" cap="none" spc="0" baseline="0">
        <a:solidFill>
          <a:srgbClr val="000000"/>
        </a:solidFill>
        <a:uFillTx/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362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332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313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297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6404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511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0878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867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26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225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817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07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2007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77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2805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963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969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6957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562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00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021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685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2165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9631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2747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645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236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3626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1406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340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660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6861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3136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7858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0153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4356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4736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9252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49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08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64962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240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038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151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96164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610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70856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29838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68972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604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90125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8043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2229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210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0999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77735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09045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52544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0948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17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51786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87158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35844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33683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3030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3014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16446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51929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25070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9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7136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5680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94743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169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61880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69629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3537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19256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16172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96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48087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79652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27940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6802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22724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0709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48273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70432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9682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999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87770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5336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20504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84352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63246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282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0722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r>
              <a:rPr lang="es-ES" sz="3600" dirty="0" smtClean="0"/>
              <a:t>36</a:t>
            </a:r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</a:t>
            </a:r>
            <a:r>
              <a:rPr lang="es-ES" dirty="0" smtClean="0"/>
              <a:t>nivel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75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5" r:id="rId14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2800" b="1" i="0" u="none" strike="noStrike" kern="0" cap="none" spc="0" baseline="0">
          <a:solidFill>
            <a:srgbClr val="333333"/>
          </a:solidFill>
          <a:uFillTx/>
          <a:latin typeface="Albany"/>
          <a:ea typeface="Tahoma" pitchFamily="34" charset="0"/>
          <a:cs typeface="Tahoma" pitchFamily="34" charset="0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Ø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dirty="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dirty="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dirty="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dirty="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858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4400" b="1" i="0" u="none" strike="noStrike" kern="0" cap="none" spc="0" baseline="0">
          <a:solidFill>
            <a:srgbClr val="333333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32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B15F-22A5-4333-A252-2D5D9A6AF32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67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2EBD-8483-411B-8B7F-57DAF009B36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496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29BA-7AA3-432A-AAF7-D07216D95C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954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8CD6-04F6-44E5-8C6D-D3C93E5ADB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17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A87A-DA6F-41D5-B206-C517E0E7FAD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151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0574-42EB-4FCC-8D14-4A865A1EF1C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6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F0DA-42E0-4E43-82B5-2A551D48C78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18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G_WLPEmjt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dcities.org/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19832" y="755501"/>
            <a:ext cx="8712968" cy="34637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lnSpc>
                <a:spcPct val="150000"/>
              </a:lnSpc>
              <a:buFont typeface="StarSymbol"/>
              <a:buNone/>
            </a:pPr>
            <a:r>
              <a:rPr lang="es-ES" sz="4000" dirty="0" smtClean="0">
                <a:solidFill>
                  <a:srgbClr val="FF0000"/>
                </a:solidFill>
                <a:latin typeface="Palatino Linotype" pitchFamily="18" charset="0"/>
              </a:rPr>
              <a:t>¿Es posible</a:t>
            </a:r>
          </a:p>
          <a:p>
            <a:pPr>
              <a:lnSpc>
                <a:spcPct val="150000"/>
              </a:lnSpc>
              <a:buFont typeface="StarSymbol"/>
              <a:buNone/>
            </a:pPr>
            <a:r>
              <a:rPr lang="es-ES" sz="4000" dirty="0">
                <a:solidFill>
                  <a:srgbClr val="FF0000"/>
                </a:solidFill>
                <a:latin typeface="Palatino Linotype" pitchFamily="18" charset="0"/>
              </a:rPr>
              <a:t>u</a:t>
            </a:r>
            <a:r>
              <a:rPr lang="es-ES" sz="4000" dirty="0" smtClean="0">
                <a:solidFill>
                  <a:srgbClr val="FF0000"/>
                </a:solidFill>
                <a:latin typeface="Palatino Linotype" pitchFamily="18" charset="0"/>
              </a:rPr>
              <a:t>n proyecto educativo de ciudad?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63848" y="4695741"/>
            <a:ext cx="8424936" cy="1205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Manuel Campillo Meseguer</a:t>
            </a:r>
          </a:p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Tudela, </a:t>
            </a:r>
            <a:r>
              <a:rPr lang="es-ES" sz="2400" kern="0" dirty="0">
                <a:latin typeface="Tahoma" pitchFamily="34"/>
                <a:ea typeface="SimSun" pitchFamily="2"/>
                <a:cs typeface="Mangal" pitchFamily="2"/>
              </a:rPr>
              <a:t>8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de noviembre de 2016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158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11485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CIUDADES EDUCADORAS (II)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403876" y="1853073"/>
            <a:ext cx="9604988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la nueva sociedad de la información, de cambio acelerado, el aprendizaje continuo resulta crucial,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sin que baste el adquirido en la familia y la escuela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Los aprendizajes informales transmitidos en la calle, el ocio, la publicidad, las redes sociales, etc. juegan un papel decisivo, siendo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ciudad un agente colectivo crucial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el que se amalgaman todos los aprendizajes.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403876" y="1403573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Significado</a:t>
            </a:r>
          </a:p>
        </p:txBody>
      </p:sp>
      <p:sp>
        <p:nvSpPr>
          <p:cNvPr id="10" name="3 CuadroTexto"/>
          <p:cNvSpPr txBox="1"/>
          <p:nvPr/>
        </p:nvSpPr>
        <p:spPr>
          <a:xfrm>
            <a:off x="403876" y="3419797"/>
            <a:ext cx="9604988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Así pues, la ciudad necesita adoptar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intervenciones públicas, para jóvenes y adultos,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que fomenten los fines y valores propios de una democracia social.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Las ciudades ya realizan muchas actividades con función educativa, pero su eficacia es limitada por </a:t>
            </a:r>
            <a:r>
              <a:rPr lang="es-ES" sz="2000" kern="0" dirty="0" smtClean="0">
                <a:solidFill>
                  <a:srgbClr val="C00000"/>
                </a:solidFill>
                <a:latin typeface="Tahoma" pitchFamily="34"/>
                <a:ea typeface="SimSun" pitchFamily="2"/>
                <a:cs typeface="Mangal" pitchFamily="2"/>
              </a:rPr>
              <a:t>falta de un proyecto compartido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que dé coherencia a las múltiples y dispersas actividades municipales, de entidades y colectivos.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Esta carencia es la que trata de cubrir el concepto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  <a:hlinkClick r:id="rId3"/>
              </a:rPr>
              <a:t>CIUDAD EDUCADORA</a:t>
            </a:r>
            <a:r>
              <a:rPr lang="es-ES" sz="2000" kern="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kern="0" dirty="0" smtClean="0">
              <a:solidFill>
                <a:srgbClr val="0000FF"/>
              </a:solidFill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403876" y="5508029"/>
            <a:ext cx="9604988" cy="1979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Tudela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 formalmente una ciudad educadora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pues aprobó su adhesión a la Carta fundacional y su inscripción en la AICE el año 2000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.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¿Quién lo sabe?</a:t>
            </a:r>
          </a:p>
          <a:p>
            <a:pPr marL="1257300" lvl="2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¿Paga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cuota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anual?,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porque figura en la lista actual de miembros.</a:t>
            </a:r>
          </a:p>
          <a:p>
            <a:pPr marL="1257300" lvl="2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Pero desde 2007 no se ha nombrado representante en ella.</a:t>
            </a:r>
          </a:p>
          <a:p>
            <a:pPr marL="1257300" lvl="2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Nunca ha planteado o compartido ningún proyecto de actuación.</a:t>
            </a:r>
            <a:endParaRPr lang="es-ES" sz="2000" kern="0" dirty="0" smtClean="0">
              <a:solidFill>
                <a:srgbClr val="0000FF"/>
              </a:solidFill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94114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807876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PROYECTO EDUCATIVO DE CIUDAD (I)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403876" y="1835621"/>
            <a:ext cx="9604988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Si se acepta que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ciudad educa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(de manera formal, no-formal e informal) y que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ayuntamiento debe liderar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(más que protagonizar) una actuación coordinada de los agentes educativos, es preciso concretar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cómo hacerlo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475581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 la “Ciudad Educadora” al “Proyecto Educativo”</a:t>
            </a:r>
          </a:p>
        </p:txBody>
      </p:sp>
      <p:sp>
        <p:nvSpPr>
          <p:cNvPr id="9" name="3 CuadroTexto"/>
          <p:cNvSpPr txBox="1"/>
          <p:nvPr/>
        </p:nvSpPr>
        <p:spPr>
          <a:xfrm>
            <a:off x="403876" y="2755999"/>
            <a:ext cx="9604988" cy="34961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forma más ambiciosa es elaborar un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Proyecto Educativo de Ciudad (PEC)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que es un Proyecto estratégico y transversal de la misión educativa, o bien un Eje estratégico insertado en el Plan Estratégico de Ciudad (PEC).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Requiere de una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amplia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participación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en cada una de sus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tres fases: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diagnóstico y diseño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ejecución planificada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evaluación parcial y final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Este tipo de proyectos están centrados sobre todo en los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niños y adolescentes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como receptores y como agentes de educación.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n el diseño conviene ser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realista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y concretar en proyectos precisos (objetivos, recursos, tiempos) lo que se quiere y puede realizar.</a:t>
            </a:r>
          </a:p>
        </p:txBody>
      </p:sp>
      <p:sp>
        <p:nvSpPr>
          <p:cNvPr id="11" name="3 CuadroTexto"/>
          <p:cNvSpPr txBox="1"/>
          <p:nvPr/>
        </p:nvSpPr>
        <p:spPr>
          <a:xfrm>
            <a:off x="403876" y="6195092"/>
            <a:ext cx="9604988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Desde el punto de vista político y administrativo requiere de: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un claro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compromiso municipal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(Equipo de gobierno y Pleno)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un fuerte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liderazgo de la Concejalía de Educación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necesario e imprescindible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apoyo técnico y presupuestario</a:t>
            </a:r>
            <a:endParaRPr lang="es-ES" sz="2000" kern="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97721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11485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PROYECTO EDUCATIVO DE CIUDAD (II)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359792" y="1187549"/>
            <a:ext cx="9604988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Modelos/ejemplos de Proyectos Educativos de Ciudad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Ciudad de Barcelona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fue la primera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elaborar y poner en marcha un PEC a partir de 1999, con sucesivas revisiones cada cuatro o cinco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años.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 ella le siguió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Sabadell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y luego 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Diputación de Barcelona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que promovió su extensión a todos los ayuntamientos y divulgó una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Guía metodológica</a:t>
            </a:r>
            <a:r>
              <a:rPr lang="es-ES" sz="2000" kern="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y posteriormente una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Evaluación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su funcionamiento.</a:t>
            </a:r>
          </a:p>
        </p:txBody>
      </p:sp>
      <p:sp>
        <p:nvSpPr>
          <p:cNvPr id="10" name="3 CuadroTexto"/>
          <p:cNvSpPr txBox="1"/>
          <p:nvPr/>
        </p:nvSpPr>
        <p:spPr>
          <a:xfrm>
            <a:off x="359792" y="6489179"/>
            <a:ext cx="9604988" cy="1050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Guía andaluza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Hoy se ha extendido este modelo a muchas ciudades y zonas de España con gobiernos progresistas, como es el caso de 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comunidad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andaluza</a:t>
            </a:r>
            <a:r>
              <a:rPr lang="es-ES" sz="2000" kern="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kern="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2" name="3 CuadroTexto"/>
          <p:cNvSpPr txBox="1"/>
          <p:nvPr/>
        </p:nvSpPr>
        <p:spPr>
          <a:xfrm>
            <a:off x="359792" y="3127677"/>
            <a:ext cx="9604988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eficacia de estos proyectos en Cataluña ha sido mayor en los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municipios de 5.000 a 50.000 habitantes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y menor en los muy grandes, siendo la transversalidad y la continuidad los puntos más débiles de este modelo.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última Guía metodológica de Barcelona (2009) incide en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trabajo en red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como la mejor fórmula para avanzar hacia el empoderamiento colectivo, combinando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operatividad, participación y sostenibilidad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13" name="3 CuadroTexto"/>
          <p:cNvSpPr txBox="1"/>
          <p:nvPr/>
        </p:nvSpPr>
        <p:spPr>
          <a:xfrm>
            <a:off x="359792" y="4949417"/>
            <a:ext cx="9604988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Con los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recortes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los últimos años se ha debilitado la dinámica generada, pero sigue viva en algunos ayuntamientos catalanes como </a:t>
            </a:r>
            <a:r>
              <a:rPr lang="es-ES" sz="2000" kern="0" dirty="0" err="1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L’Hospitalet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potencialidad teórica de los PEC es muy alta, aunque su materialización ha venido siendo limitada; sin embargo sigue siendo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ineludible el reto de trabajar en esa dirección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desde los ámbitos territoriales.</a:t>
            </a:r>
          </a:p>
        </p:txBody>
      </p:sp>
    </p:spTree>
    <p:extLst>
      <p:ext uri="{BB962C8B-B14F-4D97-AF65-F5344CB8AC3E}">
        <p14:creationId xmlns:p14="http://schemas.microsoft.com/office/powerpoint/2010/main" val="1070395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66" y="539477"/>
            <a:ext cx="8797166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01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00" y="107429"/>
            <a:ext cx="7817936" cy="738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51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807876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ÁREAS PRIORITARIAS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403875" y="2244736"/>
            <a:ext cx="9604989" cy="2399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lnSpc>
                <a:spcPts val="3000"/>
              </a:lnSpc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Si no hay condiciones, por falta de experiencia o de recursos, para ir de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arriba a abajo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de lo general a lo particular, se puede ir de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abajo a arriba</a:t>
            </a:r>
            <a:r>
              <a:rPr lang="es-ES" sz="2000" kern="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de lo particular a lo general.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Si no se puede elaborar un proyecto educativo completo, se puede empezar por seleccionar algunas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áreas prioritarias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y programar en ellas algunos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proyectos concretos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 actuación coordinada. Ya se verá si más adelante es posible englobar todo ello en un PEC.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692238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 las “áreas educativas” al “Proyecto Educativo”</a:t>
            </a:r>
          </a:p>
        </p:txBody>
      </p:sp>
      <p:sp>
        <p:nvSpPr>
          <p:cNvPr id="9" name="3 CuadroTexto"/>
          <p:cNvSpPr txBox="1"/>
          <p:nvPr/>
        </p:nvSpPr>
        <p:spPr>
          <a:xfrm>
            <a:off x="403875" y="4787949"/>
            <a:ext cx="9604989" cy="2014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lnSpc>
                <a:spcPts val="3000"/>
              </a:lnSpc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 hecho, es lo que comienzan haciendo la mayoría de las ciudades asociadas a la AICE, con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dos criterios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1257300" lvl="2" indent="-342900" hangingPunct="0">
              <a:lnSpc>
                <a:spcPts val="3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abordar las necesidades educativas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más urgentes y viables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lnSpc>
                <a:spcPts val="3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partir de actuaciones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asentadas pero dispersas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en colaboración con las entidades activas en esas áreas.</a:t>
            </a:r>
          </a:p>
        </p:txBody>
      </p:sp>
    </p:spTree>
    <p:extLst>
      <p:ext uri="{BB962C8B-B14F-4D97-AF65-F5344CB8AC3E}">
        <p14:creationId xmlns:p14="http://schemas.microsoft.com/office/powerpoint/2010/main" val="2205763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55501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BUENAS PRÁCTICAS EN DIVERSAS CIUDADES (I)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359792" y="1979637"/>
            <a:ext cx="9604988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Es una metodología pedagógica que une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aprendizaje curricular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 un tema con la realización de un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trabajo en beneficio de la comunidad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de modo que se aprende a la vez contenidos y valores, teoría y práctica.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547589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Aprendizaje-Servicio (</a:t>
            </a:r>
            <a:r>
              <a:rPr lang="es-ES" sz="2200" kern="0" dirty="0" err="1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ApS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359792" y="2983032"/>
            <a:ext cx="9604988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err="1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L’Hospitalet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de Llobregat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(260.000 hab.) lo asumió desde 2007 como una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estrategia de ciudad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habiendo permitido en estos años disminuir el absentismo y la conflictividad, así como fomentar la inclusión y abrir los centros educativos a su entorno de ciudad.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Ha recibido el </a:t>
            </a:r>
            <a:r>
              <a:rPr lang="es-ES" sz="2000" kern="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Premio 2016 de Buenas Prácticas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otorgado por la AICE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kern="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5" name="3 CuadroTexto"/>
          <p:cNvSpPr txBox="1"/>
          <p:nvPr/>
        </p:nvSpPr>
        <p:spPr>
          <a:xfrm>
            <a:off x="359792" y="4605570"/>
            <a:ext cx="9604988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Esta estrategia cuenta con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grupo directivo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con reuniones trimestrales, formado por 10 personas en representación del profesorado, las entidades sociales, el Ayuntamiento y el Gobierno catalán.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 su vez, hay un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equipo técnico municipal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que coordina los proyectos, ofrece formación y asesoramiento, crea espacios de encuentro, etc.</a:t>
            </a:r>
          </a:p>
        </p:txBody>
      </p:sp>
      <p:sp>
        <p:nvSpPr>
          <p:cNvPr id="16" name="3 CuadroTexto"/>
          <p:cNvSpPr txBox="1"/>
          <p:nvPr/>
        </p:nvSpPr>
        <p:spPr>
          <a:xfrm>
            <a:off x="359792" y="6228109"/>
            <a:ext cx="9604988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Se han impulsado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actividades muy diversas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 servicios en residencias de mayores, cuenta-cuentos en bibliotecas, acogida de nuevos alumnos, embellecimiento de espacios públicos, rutas en bici por espacios naturales, colaboración con campañas solidarias, etc.</a:t>
            </a:r>
          </a:p>
        </p:txBody>
      </p:sp>
    </p:spTree>
    <p:extLst>
      <p:ext uri="{BB962C8B-B14F-4D97-AF65-F5344CB8AC3E}">
        <p14:creationId xmlns:p14="http://schemas.microsoft.com/office/powerpoint/2010/main" val="15713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55501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BUENAS PRÁCTICAS EN DIVERSAS CIUDADES (II)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287785" y="2367899"/>
            <a:ext cx="9721080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Los proyectos de </a:t>
            </a:r>
            <a:r>
              <a:rPr lang="es-ES" sz="2000" kern="0" dirty="0" err="1" smtClean="0">
                <a:latin typeface="Tahoma" pitchFamily="34"/>
                <a:ea typeface="SimSun" pitchFamily="2"/>
                <a:cs typeface="Mangal" pitchFamily="2"/>
              </a:rPr>
              <a:t>ApS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desarrollados en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Leganés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son: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Jóvenes organizan mini-olimpíadas para el ocio familiar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Jóvenes organizan deportes/juegos adaptados a personas discapacitadas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Alumnas mediadores de Secundaria enseñan gestión y resolución de conflictos a niños de primaria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Jóvenes organizan una </a:t>
            </a:r>
            <a:r>
              <a:rPr lang="es-ES" sz="2000" kern="0" dirty="0" err="1" smtClean="0">
                <a:latin typeface="Tahoma" pitchFamily="34"/>
                <a:ea typeface="SimSun" pitchFamily="2"/>
                <a:cs typeface="Mangal" pitchFamily="2"/>
              </a:rPr>
              <a:t>gimkana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saludable con recogida de alimentos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Jóvenes organizan actividades interculturales en espacios públicos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331869" y="1692238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Aprendizaje-Servicio (</a:t>
            </a:r>
            <a:r>
              <a:rPr lang="es-ES" sz="2200" kern="0" dirty="0" err="1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ApS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9" name="3 CuadroTexto"/>
          <p:cNvSpPr txBox="1"/>
          <p:nvPr/>
        </p:nvSpPr>
        <p:spPr>
          <a:xfrm>
            <a:off x="287784" y="4931965"/>
            <a:ext cx="9721080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Otros proyectos de </a:t>
            </a:r>
            <a:r>
              <a:rPr lang="es-ES" sz="2000" kern="0" dirty="0" err="1" smtClean="0">
                <a:latin typeface="Tahoma" pitchFamily="34"/>
                <a:ea typeface="SimSun" pitchFamily="2"/>
                <a:cs typeface="Mangal" pitchFamily="2"/>
              </a:rPr>
              <a:t>ApS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propuestos por jóvenes en Leganés: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Reciclar alimentos de restaurantes para los más necesitados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Enseñar a hablar, leer y escribir a personas inmigrantes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Clases de deporte para niños y jóvenes desmotivados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Enseñar primeros auxilios para casos de emergencia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3104881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807876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BUENAS PRÁCTICAS EN DIVERSAS CIUDADES (III)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764246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Otros proyectos desarrollados en distintas ciudades</a:t>
            </a:r>
          </a:p>
        </p:txBody>
      </p:sp>
      <p:sp>
        <p:nvSpPr>
          <p:cNvPr id="11" name="3 CuadroTexto"/>
          <p:cNvSpPr txBox="1"/>
          <p:nvPr/>
        </p:nvSpPr>
        <p:spPr>
          <a:xfrm>
            <a:off x="431800" y="2174039"/>
            <a:ext cx="9604988" cy="427009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lnSpc>
                <a:spcPct val="150000"/>
              </a:lnSpc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Actividades conjuntas entre varios centros, colectivos y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ayuntamiento: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Lucha contra el fracaso escolar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Plan de movilidad y caminos escolares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Becas comedor y colonias de vacaciones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Libro compartido (de poemas, de historia local)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Biblioteca humana (los libros son personas con las que se dialoga)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Conocimiento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y limpieza del río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Limpiar y repintar espacios públicos</a:t>
            </a:r>
          </a:p>
          <a:p>
            <a:pPr marL="1257300" lvl="2" indent="-342900" hangingPunct="0">
              <a:lnSpc>
                <a:spcPct val="15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Talleres y extraescolares: museos, primeros auxilios, árboles y animales</a:t>
            </a:r>
          </a:p>
        </p:txBody>
      </p:sp>
    </p:spTree>
    <p:extLst>
      <p:ext uri="{BB962C8B-B14F-4D97-AF65-F5344CB8AC3E}">
        <p14:creationId xmlns:p14="http://schemas.microsoft.com/office/powerpoint/2010/main" val="4162519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70910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¿Y EN TUDELA QUÉ? (I)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562998"/>
            <a:ext cx="9527416" cy="228884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Ya se realizan múltiples actuaciones de tipo educativo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Promovidas por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ayuntamiento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 concejalías de educación y juventud, sobre todo, pero también de deporte, cultura, movilidad, etc.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Promovidas por los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centros educativos y </a:t>
            </a:r>
            <a:r>
              <a:rPr lang="es-ES" sz="2000" kern="0" dirty="0" err="1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apymas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 semana educación, visitas a la ciudad, concursos, comedores escolares, colonias, extraescolares, etc.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Promovidas por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entidades y colectivos varios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: asociaciones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culturales, clubes deportivos, entidades sociales, etc.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403876" y="3915681"/>
            <a:ext cx="9604988" cy="32485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Pero no tenemos </a:t>
            </a:r>
            <a:r>
              <a:rPr lang="es-ES" sz="22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un diagnóstico de 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conjunto </a:t>
            </a:r>
            <a:r>
              <a:rPr lang="es-ES" sz="2200" kern="0" dirty="0" smtClean="0">
                <a:latin typeface="Tahoma" pitchFamily="34"/>
                <a:ea typeface="SimSun" pitchFamily="2"/>
                <a:cs typeface="Mangal" pitchFamily="2"/>
              </a:rPr>
              <a:t>(aunque sí hay datos y evaluaciones parciales ) 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necesario para un proyecto de ciudad (PEC)</a:t>
            </a:r>
            <a:r>
              <a:rPr lang="es-ES" sz="2200" kern="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¿Cuál es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alcance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esas actuaciones, a cuánta gente llega y a cuánta no?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Se evalúa su </a:t>
            </a:r>
            <a:r>
              <a:rPr lang="es-ES" sz="2000" kern="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efectividad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, cómo? ¿qué grado o mejora educativa se logra?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¿Cuál es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coste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esa actuaciones, en dinero y recursos de todo tipo?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¿Qué formas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coordinación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y participación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se usan? ¿Funcionan? 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¿Qué lagunas o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insuficiencias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se detectan? ¿qué líneas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mejora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o nuevas actuaciones harían falta?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 todas las posibles líneas y actuaciones ¿a cuáles hay que dar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prioridad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(entre las que sean viables)?</a:t>
            </a:r>
          </a:p>
        </p:txBody>
      </p:sp>
    </p:spTree>
    <p:extLst>
      <p:ext uri="{BB962C8B-B14F-4D97-AF65-F5344CB8AC3E}">
        <p14:creationId xmlns:p14="http://schemas.microsoft.com/office/powerpoint/2010/main" val="2247801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94768" y="1331862"/>
            <a:ext cx="5508625" cy="971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b="1" dirty="0">
                <a:solidFill>
                  <a:srgbClr val="0000FF"/>
                </a:solidFill>
              </a:rPr>
              <a:t>“Para educar a un niño hace falta toda la tribu”</a:t>
            </a:r>
            <a:endParaRPr lang="es-ES" altLang="es-ES" sz="2800" b="1" dirty="0">
              <a:solidFill>
                <a:srgbClr val="0000FF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67793" y="2376437"/>
            <a:ext cx="54006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>
                <a:solidFill>
                  <a:srgbClr val="A50021"/>
                </a:solidFill>
              </a:rPr>
              <a:t>Proverbio africano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59843" y="5328766"/>
            <a:ext cx="56530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>
                <a:solidFill>
                  <a:srgbClr val="A50021"/>
                </a:solidFill>
              </a:rPr>
              <a:t>Aristóteles  </a:t>
            </a:r>
            <a:r>
              <a:rPr lang="es-ES_tradnl" altLang="es-ES" sz="2400" b="1" dirty="0" smtClean="0">
                <a:solidFill>
                  <a:srgbClr val="A50021"/>
                </a:solidFill>
              </a:rPr>
              <a:t>(filósofo griego)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55018" y="3853135"/>
            <a:ext cx="6697662" cy="14036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b="1" dirty="0">
                <a:solidFill>
                  <a:srgbClr val="0000FF"/>
                </a:solidFill>
              </a:rPr>
              <a:t>“Puesto que el fin de toda ciudad es común, el cuidado por la educación ha de ser común y no </a:t>
            </a:r>
            <a:r>
              <a:rPr lang="es-ES_tradnl" altLang="es-ES" sz="2800" b="1" dirty="0" smtClean="0">
                <a:solidFill>
                  <a:srgbClr val="0000FF"/>
                </a:solidFill>
              </a:rPr>
              <a:t>privado”</a:t>
            </a:r>
            <a:endParaRPr lang="es-ES" altLang="es-E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8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70910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¿Y EN TUDELA QUÉ? (II)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359792" y="1475581"/>
            <a:ext cx="9604989" cy="170067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¿Hay condiciones para hacer un PEC o sería mejor empezar con proyectos concretos en áreas prioritarias?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Ya que contamos con un reciente plan estratégico de ciudad, y que elaborar un Proyecto Educativo requiere tiempo y dinero, sería mejor empezar a construirlo de abajo a arriba, centrando los esfuerzos en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áreas prioritarias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59792" y="3214543"/>
            <a:ext cx="9604989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Aunque el planteamiento sea menos pretencioso, debería utilizarse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misma metodología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todo plan bien programado, lo que supone: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partir de nuestros datos y experiencias parciales para hacer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una aproximación de diagnóstico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de la ciudad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objetivos y valores educativos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hemos alcanzado en mayor medida y de cuáles estamos menos satisfechos? ¿qué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prácticas y actuaciones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son más efectivas y cuáles no funcionan o echamos en falta?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9792" y="5484486"/>
            <a:ext cx="9604989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legir algunas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objetivos y áreas prioritarias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 intervención coordinada, con su concreción en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proyectos o planes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que incluyan objetivos, acciones, recursos, calendario, metodología, participación, etc.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359792" y="6516141"/>
            <a:ext cx="9604989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stablecer algunos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criterios e indicadores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cada plan para realizar su seguimiento y evaluar al final si hemos conseguido los objetivos.</a:t>
            </a:r>
          </a:p>
        </p:txBody>
      </p:sp>
    </p:spTree>
    <p:extLst>
      <p:ext uri="{BB962C8B-B14F-4D97-AF65-F5344CB8AC3E}">
        <p14:creationId xmlns:p14="http://schemas.microsoft.com/office/powerpoint/2010/main" val="4128616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70910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¿Y EN TUDELA QUÉ? (III)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359792" y="1619597"/>
            <a:ext cx="9604989" cy="740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¿Cuáles podrían ser los objetivos y áreas prioritarias en nuestra ciudad?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Algunos ejemplos para el debate:</a:t>
            </a:r>
            <a:endParaRPr lang="es-ES" sz="2000" kern="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359792" y="2371354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Equidad en la escolarización (en infantil, primaria y secundaria)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359792" y="2722479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Idoneidad y uso de las instalaciones/equipamiento de los centros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359792" y="3073604"/>
            <a:ext cx="9604989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Inclusión escolar en: condiciones materiales del alumnado (material escolar, comedor escolar, colonias en vacaciones, extraescolares, etc. </a:t>
            </a:r>
          </a:p>
        </p:txBody>
      </p:sp>
      <p:sp>
        <p:nvSpPr>
          <p:cNvPr id="12" name="6 CuadroTexto"/>
          <p:cNvSpPr txBox="1"/>
          <p:nvPr/>
        </p:nvSpPr>
        <p:spPr>
          <a:xfrm>
            <a:off x="359792" y="3734301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Inclusión escolar en: reducción del absentismo y del fracaso escolar</a:t>
            </a:r>
          </a:p>
        </p:txBody>
      </p:sp>
      <p:sp>
        <p:nvSpPr>
          <p:cNvPr id="13" name="6 CuadroTexto"/>
          <p:cNvSpPr txBox="1"/>
          <p:nvPr/>
        </p:nvSpPr>
        <p:spPr>
          <a:xfrm>
            <a:off x="359792" y="4787676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7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Mejora del respeto y la igualdad en el trato entre personas</a:t>
            </a:r>
          </a:p>
        </p:txBody>
      </p:sp>
      <p:sp>
        <p:nvSpPr>
          <p:cNvPr id="14" name="6 CuadroTexto"/>
          <p:cNvSpPr txBox="1"/>
          <p:nvPr/>
        </p:nvSpPr>
        <p:spPr>
          <a:xfrm>
            <a:off x="359792" y="5138801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8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Mejora del comportamiento cívico en los espacios públicos</a:t>
            </a:r>
          </a:p>
        </p:txBody>
      </p:sp>
      <p:sp>
        <p:nvSpPr>
          <p:cNvPr id="15" name="6 CuadroTexto"/>
          <p:cNvSpPr txBox="1"/>
          <p:nvPr/>
        </p:nvSpPr>
        <p:spPr>
          <a:xfrm>
            <a:off x="359792" y="5841051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1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Aumento de la movilidad sostenible y uso de los caminos escolares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359792" y="6192176"/>
            <a:ext cx="9604989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11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Uso creciente de la ciudad como espacio ordinario de aprendizaje: bibliotecas, museos, patrimonio urbano, ríos y medio ambiente, etc.</a:t>
            </a:r>
          </a:p>
        </p:txBody>
      </p:sp>
      <p:sp>
        <p:nvSpPr>
          <p:cNvPr id="18" name="6 CuadroTexto"/>
          <p:cNvSpPr txBox="1"/>
          <p:nvPr/>
        </p:nvSpPr>
        <p:spPr>
          <a:xfrm>
            <a:off x="359792" y="6852878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1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Mejora de la participación-coordinación entre los agentes educativos</a:t>
            </a:r>
          </a:p>
        </p:txBody>
      </p:sp>
      <p:sp>
        <p:nvSpPr>
          <p:cNvPr id="20" name="6 CuadroTexto"/>
          <p:cNvSpPr txBox="1"/>
          <p:nvPr/>
        </p:nvSpPr>
        <p:spPr>
          <a:xfrm>
            <a:off x="359792" y="4085426"/>
            <a:ext cx="9720833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5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Mejorar competencias: lectura, idiomas, ciencia/tecnología, creatividad…</a:t>
            </a:r>
          </a:p>
        </p:txBody>
      </p:sp>
      <p:sp>
        <p:nvSpPr>
          <p:cNvPr id="21" name="6 CuadroTexto"/>
          <p:cNvSpPr txBox="1"/>
          <p:nvPr/>
        </p:nvSpPr>
        <p:spPr>
          <a:xfrm>
            <a:off x="359792" y="5489926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9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Refuerzo de la formación en salud: alimentación, primeros auxilios, etc.</a:t>
            </a:r>
          </a:p>
        </p:txBody>
      </p:sp>
      <p:sp>
        <p:nvSpPr>
          <p:cNvPr id="22" name="6 CuadroTexto"/>
          <p:cNvSpPr txBox="1"/>
          <p:nvPr/>
        </p:nvSpPr>
        <p:spPr>
          <a:xfrm>
            <a:off x="359792" y="4436551"/>
            <a:ext cx="960498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6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Extensión de la metodología de </a:t>
            </a:r>
            <a:r>
              <a:rPr lang="es-ES" sz="2000" kern="0" dirty="0" err="1" smtClean="0">
                <a:latin typeface="Tahoma" pitchFamily="34"/>
                <a:ea typeface="SimSun" pitchFamily="2"/>
                <a:cs typeface="Mangal" pitchFamily="2"/>
              </a:rPr>
              <a:t>ApS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como estrategia de ciudad</a:t>
            </a:r>
          </a:p>
        </p:txBody>
      </p:sp>
    </p:spTree>
    <p:extLst>
      <p:ext uri="{BB962C8B-B14F-4D97-AF65-F5344CB8AC3E}">
        <p14:creationId xmlns:p14="http://schemas.microsoft.com/office/powerpoint/2010/main" val="3005863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770910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¿Y EN TUDELA QUÉ? (IV)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359792" y="1803944"/>
            <a:ext cx="9604989" cy="740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Debate-coloquio: lluvia de ideas sobre áreas y actuaciones prioritarias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Partiendo de vuestra experiencia e impresiones valorativas: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60039" y="2915741"/>
            <a:ext cx="9720833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DIAGNÓSTICO:</a:t>
            </a:r>
          </a:p>
          <a:p>
            <a:pPr marL="1828800" lvl="3" indent="-457200" hangingPunct="0">
              <a:buFont typeface="+mj-lt"/>
              <a:buAutoNum type="alphaL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objetivos y valores educativos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hemos alcanzado en mayor medida en Tudela, y de cuáles estás menos satisfecho/a?</a:t>
            </a:r>
          </a:p>
          <a:p>
            <a:pPr marL="1828800" lvl="3" indent="-457200" hangingPunct="0">
              <a:buFont typeface="+mj-lt"/>
              <a:buAutoNum type="alphaL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prácticas y actuaciones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(de colegios, ayuntamiento, colectivos) son más efectivas y cuáles no funcionan o echas en falta?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9792" y="4895567"/>
            <a:ext cx="9720833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371600" lvl="2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PRIORIDADES:</a:t>
            </a:r>
          </a:p>
          <a:p>
            <a:pPr marL="1828800" lvl="3" indent="-457200" hangingPunct="0">
              <a:buFont typeface="+mj-lt"/>
              <a:buAutoNum type="alphaL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¿en 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áreas prioritarias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deberíamos centrar en adelante los esfuerzos educativos de Tudela?</a:t>
            </a:r>
          </a:p>
          <a:p>
            <a:pPr marL="1828800" lvl="3" indent="-457200" hangingPunct="0">
              <a:buFont typeface="+mj-lt"/>
              <a:buAutoNum type="alphaL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¿en qué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proyectos o actuaciones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deberían concretarse esas áreas prioritarias?</a:t>
            </a:r>
          </a:p>
        </p:txBody>
      </p:sp>
    </p:spTree>
    <p:extLst>
      <p:ext uri="{BB962C8B-B14F-4D97-AF65-F5344CB8AC3E}">
        <p14:creationId xmlns:p14="http://schemas.microsoft.com/office/powerpoint/2010/main" val="3484175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664768" y="4680694"/>
            <a:ext cx="4679800" cy="755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 smtClean="0">
                <a:solidFill>
                  <a:srgbClr val="A50021"/>
                </a:solidFill>
              </a:rPr>
              <a:t>Mariano Fernández </a:t>
            </a:r>
            <a:r>
              <a:rPr lang="es-ES_tradnl" altLang="es-ES" sz="2400" b="1" dirty="0" err="1" smtClean="0">
                <a:solidFill>
                  <a:srgbClr val="A50021"/>
                </a:solidFill>
              </a:rPr>
              <a:t>Enguita</a:t>
            </a:r>
            <a:r>
              <a:rPr lang="es-ES_tradnl" altLang="es-ES" sz="2400" b="1" dirty="0" smtClean="0">
                <a:solidFill>
                  <a:srgbClr val="A50021"/>
                </a:solidFill>
              </a:rPr>
              <a:t> </a:t>
            </a:r>
            <a:r>
              <a:rPr lang="es-ES_tradnl" altLang="es-ES" sz="2000" b="1" dirty="0" smtClean="0">
                <a:solidFill>
                  <a:srgbClr val="A50021"/>
                </a:solidFill>
              </a:rPr>
              <a:t>(catedrático de sociología en Madrid)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39912" y="1656358"/>
            <a:ext cx="7272808" cy="2736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dirty="0" smtClean="0">
                <a:solidFill>
                  <a:srgbClr val="0000FF"/>
                </a:solidFill>
              </a:rPr>
              <a:t>“La escuela debe desempeñar un papel generador de comunidad </a:t>
            </a:r>
            <a:r>
              <a:rPr lang="es-ES_tradnl" altLang="es-ES" sz="2800" b="1" dirty="0" smtClean="0">
                <a:solidFill>
                  <a:srgbClr val="0000FF"/>
                </a:solidFill>
              </a:rPr>
              <a:t>desde la propia esfera local</a:t>
            </a:r>
            <a:r>
              <a:rPr lang="es-ES_tradnl" altLang="es-ES" sz="2800" dirty="0" smtClean="0">
                <a:solidFill>
                  <a:srgbClr val="0000FF"/>
                </a:solidFill>
              </a:rPr>
              <a:t>, amalgamando personas de distintas regiones o países. </a:t>
            </a:r>
            <a:r>
              <a:rPr lang="es-ES_tradnl" altLang="es-ES" sz="2800" b="1" dirty="0" smtClean="0">
                <a:solidFill>
                  <a:srgbClr val="0000FF"/>
                </a:solidFill>
              </a:rPr>
              <a:t>Son necesarias ciudades educadoras </a:t>
            </a:r>
            <a:r>
              <a:rPr lang="es-ES_tradnl" altLang="es-ES" sz="2800" dirty="0" smtClean="0">
                <a:solidFill>
                  <a:srgbClr val="0000FF"/>
                </a:solidFill>
              </a:rPr>
              <a:t>en las que se inserten los centros con las familias y el entorno”</a:t>
            </a:r>
            <a:endParaRPr lang="es-ES" altLang="es-E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34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83493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INTERDEPENDENCIA EDUCACIÓN - SOCIEDAD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01185" y="1475581"/>
            <a:ext cx="9707679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i="1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Para educar a un niño hace falta toda la tribu 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(proverbio africano)</a:t>
            </a:r>
            <a:endParaRPr lang="es-ES" sz="22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tipo de educación de un país depende tanto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sistema escolar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(profesorado/centro) como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modelo social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(familia/sociedad)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¿Quién cambia 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quién?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¿mejorar la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educación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mejorará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luego la sociedad? ¿Cómo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mejoramos la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educación si no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mejoramos primero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la sociedad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?</a:t>
            </a:r>
            <a:endParaRPr lang="es-ES" sz="2000" dirty="0">
              <a:solidFill>
                <a:srgbClr val="0000FF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Hay una estrecha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interdependencia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retroalimentación entre ambos ámbitos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7784" y="3549349"/>
            <a:ext cx="9527416" cy="1391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educación es efecto (espejo) y causa (motor) del modelo social</a:t>
            </a:r>
            <a:endParaRPr lang="es-ES" sz="2200" kern="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tipo de educación de un país es la mejor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clave para conocer el modelo de sociedad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que predomina. Sirve tanto para entender el pasado como para prefigurar su futuro.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7784" y="5003973"/>
            <a:ext cx="9527416" cy="23197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El medio social es cada vez más influyente y cambiante</a:t>
            </a:r>
            <a:endParaRPr lang="es-ES" sz="2200" kern="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familia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más pequeña, diversa e inestable, ejerce con dificultad su función educadora, pero sigue siendo el factor esencial.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escuela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juega un papel decisivo, haciendo de puente entre la familia y la sociedad, pero su influencia pierde peso ante otros agentes educadores.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Los mayores generadores de valores y hábitos sociales son: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amigos/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calle,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mercado/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tecnología,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medios/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redes sociales 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instituciones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/política.</a:t>
            </a:r>
          </a:p>
        </p:txBody>
      </p:sp>
    </p:spTree>
    <p:extLst>
      <p:ext uri="{BB962C8B-B14F-4D97-AF65-F5344CB8AC3E}">
        <p14:creationId xmlns:p14="http://schemas.microsoft.com/office/powerpoint/2010/main" val="416078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735868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CIUDAD COMO AGENTE EDUCADOR (I)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09440" y="1476214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¿Quién es el responsable de educar en el espacio público?</a:t>
            </a:r>
            <a:endParaRPr lang="es-ES" sz="2200" kern="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409440" y="5989838"/>
            <a:ext cx="9527416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Esos ámbitos sólo pueden ser atendidos por las diversas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Administraciones</a:t>
            </a:r>
            <a:r>
              <a:rPr lang="es-ES" sz="2000" kern="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(en colaboración con entidades y colectivos de 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sociedad civil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), debiendo combinar según los casos las funciones de liderazgo, legislador, agente educador, coordinador de los demás agentes, etc.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431800" y="3682201"/>
            <a:ext cx="9527416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sector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colectivos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en riesgo de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exclusión, el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familias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desestructuradas, el de quienes eluden su </a:t>
            </a: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responsabilidad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educativa (¿quién educa a los padres/madres que maleducan?)…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espacio público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 la ciudad (calles,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bares, comercios, </a:t>
            </a:r>
            <a:r>
              <a:rPr lang="es-ES" sz="2000" kern="0" dirty="0" err="1" smtClean="0">
                <a:latin typeface="Tahoma" pitchFamily="34"/>
                <a:ea typeface="SimSun" pitchFamily="2"/>
                <a:cs typeface="Mangal" pitchFamily="2"/>
              </a:rPr>
              <a:t>etc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),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entorno digital (TV, internet, redes sociales), el mercado (trabajo, economía, tecnología), las leyes e instituciones, la cultura cívica…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coordinación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los diversos agentes educadores.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409440" y="1835621"/>
            <a:ext cx="9527416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Familia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y </a:t>
            </a:r>
            <a:r>
              <a:rPr lang="es-ES" sz="20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scuela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siguen siendo los principales agentes educadores de la infancia y adolescencia, pero: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Hay más diferencias e insuficiencias entre las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familias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(con más necesidad de apoyo extraescolar y social) que entre las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escuelas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Su tarea es insuficiente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relación con varios ámbitos decisivos de la vida social, que incluye a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jóvenes y adultos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97317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1" y="1043533"/>
            <a:ext cx="8592221" cy="539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37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735868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CIUDAD COMO AGENTE EDUCADOR (II)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09440" y="1547589"/>
            <a:ext cx="9527416" cy="10814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Todo Ayuntamiento juega un papel en la educación y aprendizaje social</a:t>
            </a:r>
            <a:endParaRPr lang="es-ES" sz="2200" kern="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Casi todas las competencias del sistema educativo corresponden a las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administraciones central y autonómica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409439" y="2568793"/>
            <a:ext cx="9671185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Pero aunque los </a:t>
            </a:r>
            <a:r>
              <a:rPr lang="es-ES" sz="2000" kern="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yuntamientos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tienen escasas competencias formales, juegan de hecho un importante papel, por acción u omisión, en la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educación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social de su ciudad, en el </a:t>
            </a:r>
            <a:r>
              <a:rPr lang="es-ES" sz="2000" kern="0" dirty="0" smtClean="0">
                <a:solidFill>
                  <a:srgbClr val="32B050"/>
                </a:solidFill>
                <a:latin typeface="Tahoma" pitchFamily="34"/>
                <a:ea typeface="SimSun" pitchFamily="2"/>
                <a:cs typeface="Mangal" pitchFamily="2"/>
              </a:rPr>
              <a:t>aprendizaje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sus vecinos, en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ámbitos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como: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Instalaciones/actividades educativas, culturales, deportivas, etc.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Atención social a familias y colectivos desfavorecidos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Cultura cívica, tanto social como medioambiental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Modelo de urbanismo y de movilidad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tc.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9440" y="5075981"/>
            <a:ext cx="9527416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Más allá de los diversos ámbitos en los que un Ayuntamiento puede influir en la educación y aprendizaje social, hay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un papel clave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del que depende la efectividad de esa educación: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liderazgo y coordinación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(o dejación/complacencia/desidia) de todos los agentes educativos de la ciudad en torno a objetivos compartidos.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Fomento de las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políticas de participación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y corresponsabilidad, así como las de reconocimiento, en los asuntos de la ciudad.</a:t>
            </a:r>
          </a:p>
        </p:txBody>
      </p:sp>
    </p:spTree>
    <p:extLst>
      <p:ext uri="{BB962C8B-B14F-4D97-AF65-F5344CB8AC3E}">
        <p14:creationId xmlns:p14="http://schemas.microsoft.com/office/powerpoint/2010/main" val="4220907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1043533"/>
            <a:ext cx="9261895" cy="53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22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6552480" y="702019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7030A0"/>
                </a:solidFill>
              </a:rPr>
              <a:t>Marina </a:t>
            </a:r>
            <a:r>
              <a:rPr lang="es-ES" dirty="0" err="1" smtClean="0">
                <a:solidFill>
                  <a:srgbClr val="7030A0"/>
                </a:solidFill>
              </a:rPr>
              <a:t>Subirats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64" y="3635821"/>
            <a:ext cx="1872208" cy="333026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808064" y="651614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Marta Mata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52" y="4283893"/>
            <a:ext cx="3339075" cy="2146548"/>
          </a:xfrm>
          <a:prstGeom prst="rect">
            <a:avLst/>
          </a:prstGeom>
        </p:spPr>
      </p:pic>
      <p:sp>
        <p:nvSpPr>
          <p:cNvPr id="5" name="3 CuadroTexto"/>
          <p:cNvSpPr txBox="1"/>
          <p:nvPr/>
        </p:nvSpPr>
        <p:spPr>
          <a:xfrm>
            <a:off x="403876" y="1798628"/>
            <a:ext cx="9604988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El proyecto “Ciudades Educadoras” nace en el Ayuntamiento de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Barcelona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hacia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1990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impulsado por Marta Mata, concejala de Educación de la ciudad.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1994 “Ciudades Educadoras” se constituye en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asociación internacional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(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  <a:hlinkClick r:id="rId5"/>
              </a:rPr>
              <a:t>AICE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); la mayoría son de España y Francia, de carácter progresista, que se adhieren a una carta fundacional. Cada dos años se celebra un Congreso.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3876" y="1403573"/>
            <a:ext cx="9527416" cy="43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Orígenes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15776" y="807876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CIUDADES EDUCADORAS (I)</a:t>
            </a:r>
          </a:p>
        </p:txBody>
      </p:sp>
    </p:spTree>
    <p:extLst>
      <p:ext uri="{BB962C8B-B14F-4D97-AF65-F5344CB8AC3E}">
        <p14:creationId xmlns:p14="http://schemas.microsoft.com/office/powerpoint/2010/main" val="619623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22819</TotalTime>
  <Words>2701</Words>
  <Application>Microsoft Office PowerPoint</Application>
  <PresentationFormat>Personalizado</PresentationFormat>
  <Paragraphs>166</Paragraphs>
  <Slides>22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22</vt:i4>
      </vt:variant>
    </vt:vector>
  </HeadingPairs>
  <TitlesOfParts>
    <vt:vector size="43" baseType="lpstr">
      <vt:lpstr>SimSun</vt:lpstr>
      <vt:lpstr>Albany</vt:lpstr>
      <vt:lpstr>Arial</vt:lpstr>
      <vt:lpstr>Arial Unicode MS</vt:lpstr>
      <vt:lpstr>Calibri</vt:lpstr>
      <vt:lpstr>Mangal</vt:lpstr>
      <vt:lpstr>Palatino Linotype</vt:lpstr>
      <vt:lpstr>StarSymbol</vt:lpstr>
      <vt:lpstr>Tahoma</vt:lpstr>
      <vt:lpstr>Thorndale</vt:lpstr>
      <vt:lpstr>Times New Roman</vt:lpstr>
      <vt:lpstr>Wingdings</vt:lpstr>
      <vt:lpstr>lyt cool</vt:lpstr>
      <vt:lpstr>1_lyt cool</vt:lpstr>
      <vt:lpstr>9_Diseño personalizado</vt:lpstr>
      <vt:lpstr>5_Diseño personalizado</vt:lpstr>
      <vt:lpstr>6_Diseño personalizado</vt:lpstr>
      <vt:lpstr>7_Diseño personalizado</vt:lpstr>
      <vt:lpstr>2_Diseño personalizado</vt:lpstr>
      <vt:lpstr>3_Diseño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Campillo</dc:creator>
  <cp:lastModifiedBy>Manuel</cp:lastModifiedBy>
  <cp:revision>1366</cp:revision>
  <cp:lastPrinted>2013-04-16T17:30:32Z</cp:lastPrinted>
  <dcterms:created xsi:type="dcterms:W3CDTF">2011-01-07T12:22:48Z</dcterms:created>
  <dcterms:modified xsi:type="dcterms:W3CDTF">2016-11-08T18:35:47Z</dcterms:modified>
</cp:coreProperties>
</file>