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2" r:id="rId2"/>
    <p:sldId id="384" r:id="rId3"/>
    <p:sldId id="341" r:id="rId4"/>
    <p:sldId id="383" r:id="rId5"/>
    <p:sldId id="283" r:id="rId6"/>
    <p:sldId id="294" r:id="rId7"/>
    <p:sldId id="284" r:id="rId8"/>
    <p:sldId id="271" r:id="rId9"/>
    <p:sldId id="285" r:id="rId10"/>
    <p:sldId id="307" r:id="rId11"/>
    <p:sldId id="385" r:id="rId12"/>
    <p:sldId id="277" r:id="rId13"/>
    <p:sldId id="282" r:id="rId14"/>
    <p:sldId id="278" r:id="rId15"/>
    <p:sldId id="386" r:id="rId16"/>
    <p:sldId id="381" r:id="rId17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ECFF"/>
    <a:srgbClr val="CCFF99"/>
    <a:srgbClr val="005828"/>
    <a:srgbClr val="FFFF99"/>
    <a:srgbClr val="000066"/>
    <a:srgbClr val="66CCFF"/>
    <a:srgbClr val="FF66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D0394-E768-4A62-B42B-E221824DEE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80C20-678E-4092-AB82-A9084FC885B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A98D1-0FAD-4099-8F2E-2E520A25A3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94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40E94C-514F-44B5-AA1D-49612F458599}" type="slidenum">
              <a:rPr lang="en-GB"/>
              <a:pPr/>
              <a:t>2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13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Calibri" pitchFamily="34" charset="0"/>
              <a:buNone/>
            </a:pPr>
            <a:fld id="{D456280C-FD49-4924-8B42-FBF63F5D5315}" type="slidenum">
              <a:rPr lang="en-GB" smtClean="0">
                <a:latin typeface="Calibri" pitchFamily="34" charset="0"/>
              </a:rPr>
              <a:pPr>
                <a:buFont typeface="Calibri" pitchFamily="34" charset="0"/>
                <a:buNone/>
              </a:pPr>
              <a:t>8</a:t>
            </a:fld>
            <a:endParaRPr lang="en-GB">
              <a:latin typeface="Calibri" pitchFamily="34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05FECBB-C06C-4E66-858D-852DBBE4BEDA}" type="slidenum">
              <a:rPr lang="en-GB" sz="1200">
                <a:solidFill>
                  <a:srgbClr val="FFFFFF"/>
                </a:solidFill>
                <a:latin typeface="Calibri" pitchFamily="34" charset="0"/>
              </a:rPr>
              <a:pPr algn="r">
                <a:buClr>
                  <a:srgbClr val="000000"/>
                </a:buClr>
                <a:buSzPct val="100000"/>
                <a:buFont typeface="Calibri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endParaRPr lang="es-ES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8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Calibri" pitchFamily="34" charset="0"/>
              <a:buNone/>
            </a:pPr>
            <a:fld id="{C53A98F4-0549-48CC-A378-172103D27465}" type="slidenum">
              <a:rPr lang="en-GB" smtClean="0">
                <a:latin typeface="Calibri" pitchFamily="34" charset="0"/>
              </a:rPr>
              <a:pPr>
                <a:buFont typeface="Calibri" pitchFamily="34" charset="0"/>
                <a:buNone/>
              </a:pPr>
              <a:t>11</a:t>
            </a:fld>
            <a:endParaRPr lang="en-GB">
              <a:latin typeface="Calibri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s-E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05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D21D-2FDE-4E76-8AAE-2C6B9BF4D4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1DF0-96DE-4691-BFF0-B678CA07FF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3160-7DCD-462A-9B28-CC17B47858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F3CF8-D52C-42DC-8448-D0FD7C6BF6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BC866-94E5-40F7-BDD6-624154830E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CB0B-81F0-4A69-84F6-0F1596936D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940FA-D8BF-4C24-86DF-D45E0FC2D6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1F06-9DE6-4F1B-8BE3-BE419102C1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D02A-E28C-4879-8E66-2A2CA14BDE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8065-9CD5-47AD-AF63-1E3D0DCE59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1E5E-BF8B-4E15-B390-2DF38C9A05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1A56-E81C-47FB-9163-BD7735A284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527A5-0DD4-45E1-ACD9-6DF9265425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FE0569-D942-417C-A130-A561731B1B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z3hTsesCP4/UfPm_nDIHEI/AAAAAAAAI3Q/a6OX3W7hP-0/s640/IMG_4261+co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315416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142852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LA FISCALÍA CONTRA LA CORRUPCIÓN Y LA CRIMINALIDAD ORGANIZADA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57188" y="1500188"/>
            <a:ext cx="835818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s-ES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La investigación de todo tipo de negocios jurídicos, transacciones o movimientos de bienes, valores o capitales, flujos económicos o activos patrimoniales, que indiciariamente aparezcan relacionados con la actividad de grupos delictivos organizados o con el aprovechamiento económico de actividades delictivas, así como de los delitos conexos o determinantes de tales actividades;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salvo cuando por su relación con delitos de tráfico de drogas o de terrorismo corresponda conocer de dichas conductas a la Fiscalía Antidroga o a la de la Audiencia Nacional.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500" y="142875"/>
            <a:ext cx="8001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COMPETENCIA DE LA</a:t>
            </a:r>
          </a:p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FISCALÍA ANTICORRUPCIÓN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703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46100" indent="-409575" algn="just">
              <a:lnSpc>
                <a:spcPct val="80000"/>
              </a:lnSpc>
              <a:spcBef>
                <a:spcPts val="325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300" b="1" dirty="0">
              <a:solidFill>
                <a:srgbClr val="FFFFFF"/>
              </a:solidFill>
              <a:latin typeface="Verdana" pitchFamily="34" charset="0"/>
            </a:endParaRPr>
          </a:p>
          <a:p>
            <a:pPr marL="546100" indent="-409575" algn="just">
              <a:lnSpc>
                <a:spcPct val="80000"/>
              </a:lnSpc>
              <a:spcBef>
                <a:spcPts val="325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300" b="1" dirty="0">
              <a:solidFill>
                <a:srgbClr val="FFFFFF"/>
              </a:solidFill>
              <a:latin typeface="Verdana" pitchFamily="34" charset="0"/>
            </a:endParaRP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  de </a:t>
            </a: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Delincuencia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  </a:t>
            </a: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Económica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: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contra la Hacienda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Pública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seguridad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social y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contrabando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Abuso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información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privilegiada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Defraudaciones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Insolvencias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punibles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Alteración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precios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en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concursos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y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subastas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públicos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relativos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a la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propiedad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intelectual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e industrial, al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mercado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y a los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consumidores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societarios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corrupción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en el sector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privado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Corrupción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: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Prevaricación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Malversación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caudales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públicos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Tráfico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influencias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Cohecho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Negociación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prohibida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a los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funcionarios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corrupción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en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transacciones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comerciales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internacionales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Corrupción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privada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 </a:t>
            </a:r>
          </a:p>
          <a:p>
            <a:pPr marL="866775" lvl="1" indent="-282575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Criminalidad</a:t>
            </a:r>
            <a:r>
              <a:rPr lang="en-GB" sz="1300" b="1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rgbClr val="FFFF00"/>
                </a:solidFill>
                <a:latin typeface="Verdana" pitchFamily="34" charset="0"/>
              </a:rPr>
              <a:t>Organizada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:</a:t>
            </a:r>
          </a:p>
          <a:p>
            <a:pPr marL="866775" lvl="1" indent="-282575" algn="just" eaLnBrk="0" hangingPunct="0">
              <a:spcBef>
                <a:spcPts val="600"/>
              </a:spcBef>
              <a:buClr>
                <a:srgbClr val="FFFFFF"/>
              </a:buClr>
              <a:buSzPct val="80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	La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investigación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todo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tipo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negocios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jurídicos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movimientos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bienes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...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relacionados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con la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actividad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grupos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delictivos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organizados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salvo los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relacionados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con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delitos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tráfico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de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drogas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o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terrorismo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. (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Competencia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Fiscalía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Antidroga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o de la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Audiencia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GB" sz="1300" b="1" dirty="0" err="1">
                <a:solidFill>
                  <a:schemeClr val="bg1"/>
                </a:solidFill>
                <a:latin typeface="Verdana" pitchFamily="34" charset="0"/>
              </a:rPr>
              <a:t>Nacional</a:t>
            </a:r>
            <a:r>
              <a:rPr lang="en-GB" sz="1300" b="1" dirty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pPr marL="546100" indent="-409575" algn="just">
              <a:lnSpc>
                <a:spcPct val="80000"/>
              </a:lnSpc>
              <a:spcBef>
                <a:spcPts val="325"/>
              </a:spcBef>
              <a:buClr>
                <a:srgbClr val="F9F9F9"/>
              </a:buClr>
              <a:buSzPct val="65000"/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3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23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150394" y="1785938"/>
            <a:ext cx="2963862" cy="2714625"/>
          </a:xfrm>
          <a:prstGeom prst="downArrow">
            <a:avLst>
              <a:gd name="adj1" fmla="val 76194"/>
              <a:gd name="adj2" fmla="val 3801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200" b="1" dirty="0">
                <a:latin typeface="Tahoma" pitchFamily="34" charset="0"/>
              </a:rPr>
              <a:t>CORRUP-</a:t>
            </a:r>
          </a:p>
          <a:p>
            <a:pPr algn="ctr"/>
            <a:r>
              <a:rPr lang="es-ES" sz="3200" b="1" dirty="0">
                <a:latin typeface="Tahoma" pitchFamily="34" charset="0"/>
              </a:rPr>
              <a:t>CION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500188" y="5000625"/>
            <a:ext cx="6264275" cy="107632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latin typeface="Tahoma" pitchFamily="34" charset="0"/>
              </a:rPr>
              <a:t>ESPECIAL TRASCENDENCIA APRECIADA POR EL F.G.E.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0" y="1785938"/>
            <a:ext cx="2963863" cy="2714625"/>
          </a:xfrm>
          <a:prstGeom prst="downArrow">
            <a:avLst>
              <a:gd name="adj1" fmla="val 76194"/>
              <a:gd name="adj2" fmla="val 3801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200" b="1" dirty="0">
                <a:latin typeface="Tahoma" pitchFamily="34" charset="0"/>
              </a:rPr>
              <a:t>DELIN-</a:t>
            </a:r>
          </a:p>
          <a:p>
            <a:pPr algn="ctr"/>
            <a:r>
              <a:rPr lang="es-ES" sz="3200" b="1" dirty="0">
                <a:latin typeface="Tahoma" pitchFamily="34" charset="0"/>
              </a:rPr>
              <a:t>CUENCIA</a:t>
            </a:r>
          </a:p>
          <a:p>
            <a:pPr algn="ctr"/>
            <a:r>
              <a:rPr lang="es-ES" sz="3200" b="1" dirty="0">
                <a:latin typeface="Tahoma" pitchFamily="34" charset="0"/>
              </a:rPr>
              <a:t>ECONÓ-</a:t>
            </a:r>
          </a:p>
          <a:p>
            <a:pPr algn="ctr"/>
            <a:r>
              <a:rPr lang="es-ES" sz="3200" b="1" dirty="0">
                <a:latin typeface="Tahoma" pitchFamily="34" charset="0"/>
              </a:rPr>
              <a:t>MICA 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180138" y="1785938"/>
            <a:ext cx="2963862" cy="2714625"/>
          </a:xfrm>
          <a:prstGeom prst="downArrow">
            <a:avLst>
              <a:gd name="adj1" fmla="val 76194"/>
              <a:gd name="adj2" fmla="val 38019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200" b="1">
                <a:latin typeface="Tahoma" pitchFamily="34" charset="0"/>
              </a:rPr>
              <a:t>CRIMEN</a:t>
            </a:r>
          </a:p>
          <a:p>
            <a:pPr algn="ctr"/>
            <a:r>
              <a:rPr lang="es-ES" sz="3200" b="1">
                <a:latin typeface="Tahoma" pitchFamily="34" charset="0"/>
              </a:rPr>
              <a:t>ORGA-</a:t>
            </a:r>
          </a:p>
          <a:p>
            <a:pPr algn="ctr"/>
            <a:r>
              <a:rPr lang="es-ES" sz="3200" b="1">
                <a:latin typeface="Tahoma" pitchFamily="34" charset="0"/>
              </a:rPr>
              <a:t>NIZADO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71500" y="142875"/>
            <a:ext cx="8001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COMPETENCIA DE LA</a:t>
            </a:r>
          </a:p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FISCALÍA ANTICORRUPCIÓN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 autoUpdateAnimBg="0"/>
      <p:bldP spid="28687" grpId="0" animBg="1" autoUpdateAnimBg="0"/>
      <p:bldP spid="6" grpId="0" animBg="1" autoUpdateAnimBg="0"/>
      <p:bldP spid="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44008" y="2492896"/>
            <a:ext cx="4316413" cy="2339102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000" b="1" dirty="0">
                <a:latin typeface="Tahoma" pitchFamily="34" charset="0"/>
              </a:rPr>
              <a:t>Apoyo y presencia en organismos internacionales: </a:t>
            </a:r>
            <a:r>
              <a:rPr lang="es-ES" sz="2800" b="1" dirty="0">
                <a:latin typeface="Tahoma" pitchFamily="34" charset="0"/>
              </a:rPr>
              <a:t>OLAF,                EUROJUST, OCDE, etc.</a:t>
            </a:r>
            <a:endParaRPr lang="es-ES" sz="2700" b="1" dirty="0">
              <a:latin typeface="Tahoma" pitchFamily="34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512" y="2492896"/>
            <a:ext cx="4176713" cy="2169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3000" b="1" dirty="0">
                <a:latin typeface="Tahoma" pitchFamily="34" charset="0"/>
              </a:rPr>
              <a:t>Vía formal: CR, OEI</a:t>
            </a:r>
          </a:p>
          <a:p>
            <a:pPr algn="just">
              <a:spcBef>
                <a:spcPct val="50000"/>
              </a:spcBef>
            </a:pPr>
            <a:r>
              <a:rPr lang="es-ES" sz="3000" b="1" dirty="0">
                <a:latin typeface="Tahoma" pitchFamily="34" charset="0"/>
              </a:rPr>
              <a:t>Intercambio espontáneo información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625" y="285750"/>
            <a:ext cx="8358188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ACTIVIDAD INTERNACIONAL DE LA FISCALÍA ANTICORRUPCIÓN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uiExpand="1" build="p" animBg="1" autoUpdateAnimBg="0"/>
      <p:bldP spid="34823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716463" y="2492375"/>
            <a:ext cx="4176712" cy="412115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latin typeface="Tahoma" pitchFamily="34" charset="0"/>
              </a:rPr>
              <a:t>INTERVENCIÓN EN PROCESOS PENALES:</a:t>
            </a:r>
          </a:p>
          <a:p>
            <a:pPr algn="ctr">
              <a:spcBef>
                <a:spcPct val="50000"/>
              </a:spcBef>
            </a:pPr>
            <a:endParaRPr lang="es-ES" sz="16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 b="1">
                <a:latin typeface="Tahoma" pitchFamily="34" charset="0"/>
              </a:rPr>
              <a:t>En la instrucción</a:t>
            </a:r>
          </a:p>
          <a:p>
            <a:pPr>
              <a:spcBef>
                <a:spcPct val="50000"/>
              </a:spcBef>
            </a:pPr>
            <a:r>
              <a:rPr lang="es-ES" sz="2400" b="1">
                <a:latin typeface="Tahoma" pitchFamily="34" charset="0"/>
              </a:rPr>
              <a:t>En el juicio oral</a:t>
            </a:r>
          </a:p>
          <a:p>
            <a:pPr>
              <a:spcBef>
                <a:spcPct val="50000"/>
              </a:spcBef>
            </a:pPr>
            <a:r>
              <a:rPr lang="es-ES" sz="2400" b="1">
                <a:latin typeface="Tahoma" pitchFamily="34" charset="0"/>
              </a:rPr>
              <a:t>En ejecución de sentencia</a:t>
            </a:r>
          </a:p>
          <a:p>
            <a:pPr>
              <a:spcBef>
                <a:spcPct val="50000"/>
              </a:spcBef>
            </a:pPr>
            <a:endParaRPr lang="es-ES" sz="2400" b="1">
              <a:latin typeface="Tahoma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50825" y="2492375"/>
            <a:ext cx="4249738" cy="4133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>
                <a:latin typeface="Tahoma" pitchFamily="34" charset="0"/>
              </a:rPr>
              <a:t>DILIGENCIAS DE INVESTIGACIÓN:</a:t>
            </a:r>
            <a:endParaRPr lang="es-ES" sz="14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sz="1400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 b="1" dirty="0">
                <a:latin typeface="Tahoma" pitchFamily="34" charset="0"/>
              </a:rPr>
              <a:t>Incoación de oficio</a:t>
            </a:r>
          </a:p>
          <a:p>
            <a:pPr>
              <a:spcBef>
                <a:spcPct val="50000"/>
              </a:spcBef>
            </a:pPr>
            <a:r>
              <a:rPr lang="es-ES" sz="2400" b="1" dirty="0">
                <a:latin typeface="Tahoma" pitchFamily="34" charset="0"/>
              </a:rPr>
              <a:t>Incoación por denuncia:</a:t>
            </a:r>
          </a:p>
          <a:p>
            <a:pPr>
              <a:spcBef>
                <a:spcPct val="50000"/>
              </a:spcBef>
            </a:pPr>
            <a:r>
              <a:rPr lang="es-ES" sz="2400" b="1" dirty="0">
                <a:latin typeface="Tahoma" pitchFamily="34" charset="0"/>
              </a:rPr>
              <a:t>    - de particulares</a:t>
            </a:r>
          </a:p>
          <a:p>
            <a:pPr>
              <a:spcBef>
                <a:spcPct val="50000"/>
              </a:spcBef>
            </a:pPr>
            <a:r>
              <a:rPr lang="es-ES" sz="2400" b="1" dirty="0">
                <a:latin typeface="Tahoma" pitchFamily="34" charset="0"/>
              </a:rPr>
              <a:t>    - de la Administración</a:t>
            </a:r>
          </a:p>
          <a:p>
            <a:pPr>
              <a:spcBef>
                <a:spcPct val="50000"/>
              </a:spcBef>
            </a:pPr>
            <a:endParaRPr lang="es-ES" sz="2400" b="1" dirty="0">
              <a:latin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625" y="285750"/>
            <a:ext cx="8358188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PROCEDIMIENTOS DE LA FISCALÍA ANTICORRUPCIÓN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9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 animBg="1" autoUpdateAnimBg="0"/>
      <p:bldP spid="29708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1793855"/>
            <a:ext cx="9144000" cy="590931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700" b="1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b="1" dirty="0">
                <a:latin typeface="Tahoma" pitchFamily="34" charset="0"/>
              </a:rPr>
              <a:t>Colaboración personas que participan delito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700" b="1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b="1" dirty="0">
                <a:latin typeface="Tahoma" pitchFamily="34" charset="0"/>
              </a:rPr>
              <a:t>Colaboración personas no partícipes en el delito</a:t>
            </a:r>
          </a:p>
          <a:p>
            <a:pPr algn="just"/>
            <a:r>
              <a:rPr lang="es-ES" sz="2700" b="1" dirty="0">
                <a:latin typeface="Tahoma" pitchFamily="34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b="1" dirty="0">
                <a:latin typeface="Tahoma" pitchFamily="34" charset="0"/>
              </a:rPr>
              <a:t>Denuncia anónima </a:t>
            </a:r>
          </a:p>
          <a:p>
            <a:pPr algn="just"/>
            <a:endParaRPr lang="es-ES" sz="2700" b="1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b="1" dirty="0">
                <a:latin typeface="Tahoma" pitchFamily="34" charset="0"/>
              </a:rPr>
              <a:t>Medios de comunicación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700" b="1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b="1" dirty="0">
                <a:latin typeface="Tahoma" pitchFamily="34" charset="0"/>
              </a:rPr>
              <a:t>Potenciación de cooperación institucional: externa e interna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700" b="1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700" b="1" dirty="0">
              <a:latin typeface="Tahoma" pitchFamily="34" charset="0"/>
            </a:endParaRPr>
          </a:p>
          <a:p>
            <a:pPr algn="just"/>
            <a:endParaRPr lang="es-ES" sz="2700" b="1" dirty="0">
              <a:latin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625" y="285750"/>
            <a:ext cx="8358188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MEJORA CAUCES DETECCIÓN</a:t>
            </a:r>
          </a:p>
          <a:p>
            <a:pPr algn="ctr">
              <a:defRPr/>
            </a:pPr>
            <a:r>
              <a:rPr lang="es-ES" sz="40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CORRUPCIÓN 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uiExpand="1" build="p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z3hTsesCP4/UfPm_nDIHEI/AAAAAAAAI3Q/a6OX3W7hP-0/s640/IMG_4261+co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1365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14546" y="14285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¡MUCHAS GRACIAS POR LA ATENCIÓN!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5536" y="188640"/>
            <a:ext cx="8510588" cy="1150938"/>
            <a:chOff x="219" y="223"/>
            <a:chExt cx="5361" cy="72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9" y="223"/>
              <a:ext cx="5361" cy="7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pic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219" y="223"/>
              <a:ext cx="5361" cy="7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39552" y="1484784"/>
            <a:ext cx="8228013" cy="4705350"/>
            <a:chOff x="288" y="1008"/>
            <a:chExt cx="5183" cy="2964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288" y="1008"/>
              <a:ext cx="5184" cy="2965"/>
            </a:xfrm>
            <a:prstGeom prst="roundRect">
              <a:avLst>
                <a:gd name="adj" fmla="val 32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cxnSp>
          <p:nvCxnSpPr>
            <p:cNvPr id="8198" name="AutoShape 6"/>
            <p:cNvCxnSpPr>
              <a:cxnSpLocks noChangeShapeType="1"/>
              <a:stCxn id="8212" idx="0"/>
              <a:endCxn id="8209" idx="2"/>
            </p:cNvCxnSpPr>
            <p:nvPr/>
          </p:nvCxnSpPr>
          <p:spPr bwMode="auto">
            <a:xfrm flipH="1" flipV="1">
              <a:off x="4365" y="2873"/>
              <a:ext cx="593" cy="334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199" name="AutoShape 7"/>
            <p:cNvCxnSpPr>
              <a:cxnSpLocks noChangeShapeType="1"/>
              <a:stCxn id="8211" idx="0"/>
              <a:endCxn id="8209" idx="2"/>
            </p:cNvCxnSpPr>
            <p:nvPr/>
          </p:nvCxnSpPr>
          <p:spPr bwMode="auto">
            <a:xfrm flipV="1">
              <a:off x="3772" y="2873"/>
              <a:ext cx="593" cy="334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200" name="AutoShape 8"/>
            <p:cNvCxnSpPr>
              <a:cxnSpLocks noChangeShapeType="1"/>
              <a:stCxn id="8210" idx="0"/>
              <a:endCxn id="8206" idx="2"/>
            </p:cNvCxnSpPr>
            <p:nvPr/>
          </p:nvCxnSpPr>
          <p:spPr bwMode="auto">
            <a:xfrm flipH="1" flipV="1">
              <a:off x="802" y="2873"/>
              <a:ext cx="1" cy="334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201" name="AutoShape 9"/>
            <p:cNvCxnSpPr>
              <a:cxnSpLocks noChangeShapeType="1"/>
              <a:stCxn id="8209" idx="0"/>
              <a:endCxn id="8205" idx="2"/>
            </p:cNvCxnSpPr>
            <p:nvPr/>
          </p:nvCxnSpPr>
          <p:spPr bwMode="auto">
            <a:xfrm flipH="1" flipV="1">
              <a:off x="2583" y="1773"/>
              <a:ext cx="1782" cy="335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202" name="AutoShape 10"/>
            <p:cNvCxnSpPr>
              <a:cxnSpLocks noChangeShapeType="1"/>
              <a:stCxn id="8208" idx="0"/>
              <a:endCxn id="8205" idx="2"/>
            </p:cNvCxnSpPr>
            <p:nvPr/>
          </p:nvCxnSpPr>
          <p:spPr bwMode="auto">
            <a:xfrm flipH="1" flipV="1">
              <a:off x="2583" y="1773"/>
              <a:ext cx="594" cy="335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203" name="AutoShape 11"/>
            <p:cNvCxnSpPr>
              <a:cxnSpLocks noChangeShapeType="1"/>
              <a:stCxn id="8207" idx="0"/>
              <a:endCxn id="8205" idx="2"/>
            </p:cNvCxnSpPr>
            <p:nvPr/>
          </p:nvCxnSpPr>
          <p:spPr bwMode="auto">
            <a:xfrm flipV="1">
              <a:off x="1989" y="1773"/>
              <a:ext cx="594" cy="335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204" name="AutoShape 12"/>
            <p:cNvCxnSpPr>
              <a:cxnSpLocks noChangeShapeType="1"/>
              <a:stCxn id="8206" idx="0"/>
              <a:endCxn id="8205" idx="2"/>
            </p:cNvCxnSpPr>
            <p:nvPr/>
          </p:nvCxnSpPr>
          <p:spPr bwMode="auto">
            <a:xfrm flipV="1">
              <a:off x="802" y="1773"/>
              <a:ext cx="1782" cy="335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540000"/>
              </a:solidFill>
              <a:miter lim="800000"/>
              <a:headEnd/>
              <a:tailEnd/>
            </a:ln>
            <a:effectLst/>
          </p:spPr>
        </p:cxn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069" y="1008"/>
              <a:ext cx="1028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FF3300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</a:t>
              </a:r>
            </a:p>
            <a:p>
              <a:pPr algn="ctr">
                <a:lnSpc>
                  <a:spcPct val="100000"/>
                </a:lnSpc>
                <a:buClr>
                  <a:srgbClr val="FF3300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33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GENERAL</a:t>
              </a:r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288" y="2108"/>
              <a:ext cx="1028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ORGANOS DE </a:t>
              </a:r>
            </a:p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ASESORAMIENTO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CONSEJO FISCAL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JUNTA DE FISCALES DE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SALA</a:t>
              </a:r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1476" y="2108"/>
              <a:ext cx="1028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FISCALIAS NACIONALES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 AUDIENCIA NACIONAL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F.</a:t>
              </a: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. </a:t>
              </a: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DEL TRIBUNAL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CONSTITUCIONAL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F. DEL TRIBUNAL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SUPREMO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700" b="1" dirty="0">
                <a:solidFill>
                  <a:srgbClr val="000099"/>
                </a:solidFill>
                <a:latin typeface="Book Antiqua" pitchFamily="16" charset="0"/>
              </a:endParaRPr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2664" y="2108"/>
              <a:ext cx="1028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FISCALIAS ESPECIALES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ANTIDROGA</a:t>
              </a:r>
            </a:p>
            <a:p>
              <a:pPr algn="ctr">
                <a:lnSpc>
                  <a:spcPct val="100000"/>
                </a:lnSpc>
                <a:buClr>
                  <a:srgbClr val="FFFF00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FISCALIA </a:t>
              </a:r>
            </a:p>
            <a:p>
              <a:pPr algn="ctr">
                <a:lnSpc>
                  <a:spcPct val="100000"/>
                </a:lnSpc>
                <a:buClr>
                  <a:srgbClr val="FFFF00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ANTICORRUPCIÓN</a:t>
              </a:r>
            </a:p>
          </p:txBody>
        </p:sp>
        <p:sp>
          <p:nvSpPr>
            <p:cNvPr id="8209" name="AutoShape 17"/>
            <p:cNvSpPr>
              <a:spLocks noChangeArrowheads="1"/>
            </p:cNvSpPr>
            <p:nvPr/>
          </p:nvSpPr>
          <p:spPr bwMode="auto">
            <a:xfrm>
              <a:off x="3852" y="2108"/>
              <a:ext cx="1026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FISCALIAS </a:t>
              </a:r>
            </a:p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TERRITORIALES</a:t>
              </a:r>
            </a:p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F. DE LOS TRIBUNALES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SUPERIORES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900" b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F. DE LAS AUDIENCIAS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9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PROVINCIALES</a:t>
              </a:r>
            </a:p>
          </p:txBody>
        </p:sp>
        <p:sp>
          <p:nvSpPr>
            <p:cNvPr id="8210" name="AutoShape 18"/>
            <p:cNvSpPr>
              <a:spLocks noChangeArrowheads="1"/>
            </p:cNvSpPr>
            <p:nvPr/>
          </p:nvSpPr>
          <p:spPr bwMode="auto">
            <a:xfrm>
              <a:off x="289" y="3208"/>
              <a:ext cx="1026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 DE SALA</a:t>
              </a:r>
            </a:p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DE LO PENAL</a:t>
              </a:r>
            </a:p>
            <a:p>
              <a:pPr algn="ctr">
                <a:lnSpc>
                  <a:spcPct val="100000"/>
                </a:lnSpc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COORDINADOR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NACIONAL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 DELINCUENCIA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ECONÓMICA</a:t>
              </a:r>
            </a:p>
          </p:txBody>
        </p:sp>
        <p:sp>
          <p:nvSpPr>
            <p:cNvPr id="8211" name="AutoShape 19"/>
            <p:cNvSpPr>
              <a:spLocks noChangeArrowheads="1"/>
            </p:cNvSpPr>
            <p:nvPr/>
          </p:nvSpPr>
          <p:spPr bwMode="auto">
            <a:xfrm>
              <a:off x="3258" y="3208"/>
              <a:ext cx="1026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SECCIONES DE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DELINCUENCIA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ECONÓMICA</a:t>
              </a:r>
            </a:p>
          </p:txBody>
        </p:sp>
        <p:sp>
          <p:nvSpPr>
            <p:cNvPr id="8212" name="AutoShape 20"/>
            <p:cNvSpPr>
              <a:spLocks noChangeArrowheads="1"/>
            </p:cNvSpPr>
            <p:nvPr/>
          </p:nvSpPr>
          <p:spPr bwMode="auto">
            <a:xfrm>
              <a:off x="4445" y="3208"/>
              <a:ext cx="1026" cy="7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360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FISCALES 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DELEGADOS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FISCALIA</a:t>
              </a:r>
            </a:p>
            <a:p>
              <a:pPr algn="ctr">
                <a:lnSpc>
                  <a:spcPct val="100000"/>
                </a:lnSpc>
                <a:buClr>
                  <a:srgbClr val="000099"/>
                </a:buClr>
                <a:buFont typeface="Book Antiqua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000099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ANTICORRUPCIÓN</a:t>
              </a:r>
            </a:p>
          </p:txBody>
        </p:sp>
      </p:grpSp>
      <p:cxnSp>
        <p:nvCxnSpPr>
          <p:cNvPr id="24" name="23 Conector recto de flecha"/>
          <p:cNvCxnSpPr/>
          <p:nvPr/>
        </p:nvCxnSpPr>
        <p:spPr>
          <a:xfrm>
            <a:off x="5508104" y="4365104"/>
            <a:ext cx="180020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8210" idx="3"/>
            <a:endCxn id="8211" idx="1"/>
          </p:cNvCxnSpPr>
          <p:nvPr/>
        </p:nvCxnSpPr>
        <p:spPr>
          <a:xfrm>
            <a:off x="2169915" y="5584503"/>
            <a:ext cx="30845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309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79388" y="2781300"/>
            <a:ext cx="4464050" cy="39592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50 FISCALÍAS PROVINCIALES</a:t>
            </a: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/>
          </a:p>
        </p:txBody>
      </p:sp>
      <p:pic>
        <p:nvPicPr>
          <p:cNvPr id="25606" name="Picture 6" descr="esp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429000"/>
            <a:ext cx="45370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787900" y="2781300"/>
            <a:ext cx="4176713" cy="39592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3 FISCALÍAS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DE ÁMBITO NACIONAL</a:t>
            </a:r>
          </a:p>
          <a:p>
            <a:pPr algn="ctr">
              <a:spcBef>
                <a:spcPct val="50000"/>
              </a:spcBef>
            </a:pPr>
            <a:endParaRPr lang="es-ES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"/>
              <a:t> </a:t>
            </a:r>
          </a:p>
          <a:p>
            <a:pPr algn="ctr">
              <a:spcBef>
                <a:spcPct val="50000"/>
              </a:spcBef>
            </a:pPr>
            <a:endParaRPr lang="es-E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908175" y="1628775"/>
            <a:ext cx="5472113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>
                <a:latin typeface="Tahoma" pitchFamily="34" charset="0"/>
              </a:rPr>
              <a:t>FISCALÍA GENERAL DEL ESTADO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2484438" y="2205038"/>
            <a:ext cx="1493837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66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508625" y="2205038"/>
            <a:ext cx="1493838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66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953000" y="4267200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Fiscalía de la Audiencia Nacional</a:t>
            </a:r>
          </a:p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Fiscalía Antidroga</a:t>
            </a:r>
          </a:p>
          <a:p>
            <a:pPr algn="ctr">
              <a:spcBef>
                <a:spcPct val="50000"/>
              </a:spcBef>
            </a:pPr>
            <a:r>
              <a:rPr lang="es-ES" b="1" dirty="0">
                <a:solidFill>
                  <a:srgbClr val="C00000"/>
                </a:solidFill>
                <a:latin typeface="Tahoma" pitchFamily="34" charset="0"/>
              </a:rPr>
              <a:t>Fiscalía Contra la Corrupción y la Criminalidad Organizada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71500" y="142875"/>
            <a:ext cx="8001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ESTRUCTURA DEL</a:t>
            </a:r>
          </a:p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MINISTERIO FISCAL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uiExpand="1" build="p" animBg="1" autoUpdateAnimBg="0" advAuto="0"/>
      <p:bldP spid="25613" grpId="0" animBg="1"/>
      <p:bldP spid="25616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FFFF00"/>
                </a:solidFill>
              </a:rPr>
              <a:t>ASPECTOS GENERALES  FA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556792"/>
            <a:ext cx="7918648" cy="5040560"/>
          </a:xfrm>
        </p:spPr>
        <p:txBody>
          <a:bodyPr/>
          <a:lstStyle/>
          <a:p>
            <a:pPr algn="just"/>
            <a:r>
              <a:rPr lang="es-ES" dirty="0">
                <a:solidFill>
                  <a:srgbClr val="FFFF00"/>
                </a:solidFill>
              </a:rPr>
              <a:t>Fiscalía especial </a:t>
            </a:r>
            <a:r>
              <a:rPr lang="es-ES" dirty="0">
                <a:solidFill>
                  <a:schemeClr val="bg1"/>
                </a:solidFill>
              </a:rPr>
              <a:t>–solo existen dos en España- Ámbito territorial de actuación</a:t>
            </a:r>
            <a:endParaRPr lang="es-ES" dirty="0">
              <a:solidFill>
                <a:srgbClr val="FFFF00"/>
              </a:solidFill>
            </a:endParaRPr>
          </a:p>
          <a:p>
            <a:pPr algn="just"/>
            <a:r>
              <a:rPr lang="es-ES" dirty="0">
                <a:solidFill>
                  <a:srgbClr val="FFFF00"/>
                </a:solidFill>
              </a:rPr>
              <a:t>Origen de FA</a:t>
            </a:r>
            <a:r>
              <a:rPr lang="es-ES" dirty="0">
                <a:solidFill>
                  <a:schemeClr val="bg1"/>
                </a:solidFill>
              </a:rPr>
              <a:t>: 1995. Casos complejos delincuencia económica. Especialización  </a:t>
            </a:r>
          </a:p>
          <a:p>
            <a:pPr algn="just"/>
            <a:r>
              <a:rPr lang="es-ES" b="1" dirty="0">
                <a:solidFill>
                  <a:srgbClr val="FFFF00"/>
                </a:solidFill>
              </a:rPr>
              <a:t>Requisitos</a:t>
            </a:r>
            <a:r>
              <a:rPr lang="es-ES" dirty="0">
                <a:solidFill>
                  <a:schemeClr val="bg1"/>
                </a:solidFill>
              </a:rPr>
              <a:t> necesarios para acceder a FA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Antigüedad -10 años Fiscal-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Especialización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Consejo Fiscal. Designación FGE </a:t>
            </a:r>
          </a:p>
          <a:p>
            <a:pPr algn="just"/>
            <a:r>
              <a:rPr lang="es-ES" b="1" dirty="0">
                <a:solidFill>
                  <a:schemeClr val="bg1"/>
                </a:solidFill>
              </a:rPr>
              <a:t>Ampliación 2006</a:t>
            </a:r>
            <a:r>
              <a:rPr lang="es-ES" dirty="0">
                <a:solidFill>
                  <a:schemeClr val="bg1"/>
                </a:solidFill>
              </a:rPr>
              <a:t>: </a:t>
            </a:r>
            <a:r>
              <a:rPr lang="es-ES" dirty="0">
                <a:solidFill>
                  <a:srgbClr val="FFFF00"/>
                </a:solidFill>
              </a:rPr>
              <a:t>Criminalidad Organizada </a:t>
            </a:r>
          </a:p>
          <a:p>
            <a:pPr algn="just"/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6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3" name="Line 43"/>
          <p:cNvSpPr>
            <a:spLocks noChangeShapeType="1"/>
          </p:cNvSpPr>
          <p:nvPr/>
        </p:nvSpPr>
        <p:spPr bwMode="auto">
          <a:xfrm>
            <a:off x="6516688" y="5013325"/>
            <a:ext cx="1584325" cy="720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 flipH="1">
            <a:off x="5940425" y="5157788"/>
            <a:ext cx="1223963" cy="57626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2268538" y="5084763"/>
            <a:ext cx="1366837" cy="6492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 flipH="1">
            <a:off x="1331913" y="5157788"/>
            <a:ext cx="1439862" cy="57626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059113" y="1557338"/>
            <a:ext cx="2881312" cy="436562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FISCAL JEFE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258888" y="3284538"/>
            <a:ext cx="6626225" cy="436562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PLANTILLA DE FISCALES (19) + 8 CS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23850" y="5734050"/>
            <a:ext cx="2232025" cy="10156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latin typeface="Tahoma" pitchFamily="34" charset="0"/>
              </a:rPr>
              <a:t>INTERVENCIÓN GENERAL       (10)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059113" y="2420938"/>
            <a:ext cx="2881312" cy="436562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TENIENTE FISCAL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700338" y="5734050"/>
            <a:ext cx="1943100" cy="1016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latin typeface="Tahoma" pitchFamily="34" charset="0"/>
              </a:rPr>
              <a:t>AGENCIA TRIBUTARIA (9)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692275" y="4149725"/>
            <a:ext cx="1873250" cy="1106488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UNIDADES TÉCNICAS DE APOYO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5940425" y="4149725"/>
            <a:ext cx="1873250" cy="110648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UNIDADES POLICÍA JUDICIAL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4859338" y="5734050"/>
            <a:ext cx="2089150" cy="1015663"/>
          </a:xfrm>
          <a:prstGeom prst="rect">
            <a:avLst/>
          </a:prstGeom>
          <a:solidFill>
            <a:srgbClr val="FFCC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latin typeface="Tahoma" pitchFamily="34" charset="0"/>
              </a:rPr>
              <a:t>POLICÍA NACIONAL  (9)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7092950" y="5734050"/>
            <a:ext cx="1871663" cy="1015663"/>
          </a:xfrm>
          <a:prstGeom prst="rect">
            <a:avLst/>
          </a:prstGeom>
          <a:solidFill>
            <a:srgbClr val="FFCC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latin typeface="Tahoma" pitchFamily="34" charset="0"/>
              </a:rPr>
              <a:t>GUARDIA  CIVIL        (21)</a:t>
            </a: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4500563" y="1989138"/>
            <a:ext cx="0" cy="431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4500563" y="2852738"/>
            <a:ext cx="0" cy="431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2627313" y="3716338"/>
            <a:ext cx="0" cy="4333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6877050" y="3716338"/>
            <a:ext cx="0" cy="4333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>
            <a:off x="5940425" y="1773238"/>
            <a:ext cx="574675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6516688" y="1557338"/>
            <a:ext cx="2159000" cy="1106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FISCALES DELEGADOS (19)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304800" y="1905000"/>
            <a:ext cx="2438400" cy="11064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PERSONAL COLABORADOR (33)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428625" y="285750"/>
            <a:ext cx="8358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ORGANIGRAMA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9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3" grpId="0" animBg="1"/>
      <p:bldP spid="35882" grpId="0" animBg="1"/>
      <p:bldP spid="35880" grpId="0" animBg="1"/>
      <p:bldP spid="35879" grpId="0" animBg="1"/>
      <p:bldP spid="35860" grpId="0" animBg="1" autoUpdateAnimBg="0"/>
      <p:bldP spid="35862" grpId="0" animBg="1" autoUpdateAnimBg="0"/>
      <p:bldP spid="35863" grpId="0" animBg="1" autoUpdateAnimBg="0"/>
      <p:bldP spid="35865" grpId="0" animBg="1" autoUpdateAnimBg="0"/>
      <p:bldP spid="35867" grpId="0" animBg="1" autoUpdateAnimBg="0"/>
      <p:bldP spid="35868" grpId="0" animBg="1" autoUpdateAnimBg="0"/>
      <p:bldP spid="35871" grpId="0" animBg="1" autoUpdateAnimBg="0"/>
      <p:bldP spid="35872" grpId="0" animBg="1" autoUpdateAnimBg="0"/>
      <p:bldP spid="35873" grpId="0" animBg="1" autoUpdateAnimBg="0"/>
      <p:bldP spid="35875" grpId="0" animBg="1"/>
      <p:bldP spid="35876" grpId="0" animBg="1"/>
      <p:bldP spid="35877" grpId="0" animBg="1"/>
      <p:bldP spid="35878" grpId="0" animBg="1"/>
      <p:bldP spid="35884" grpId="0" animBg="1"/>
      <p:bldP spid="35886" grpId="0" animBg="1" autoUpdateAnimBg="0"/>
      <p:bldP spid="3588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apa de&#10;Españ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244" y="1693846"/>
            <a:ext cx="6116638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795963" y="40767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4211638" y="50847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7019925" y="3068638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588125" y="21336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2051050" y="594995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877050" y="2205038"/>
            <a:ext cx="1439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solidFill>
                  <a:schemeClr val="bg1"/>
                </a:solidFill>
                <a:latin typeface="Tahoma" pitchFamily="34" charset="0"/>
              </a:rPr>
              <a:t>BARCELONA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308850" y="3141663"/>
            <a:ext cx="1366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solidFill>
                  <a:schemeClr val="bg1"/>
                </a:solidFill>
                <a:latin typeface="Tahoma" pitchFamily="34" charset="0"/>
              </a:rPr>
              <a:t>BALEARES 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6084888" y="4076700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ALICANTE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356100" y="5300663"/>
            <a:ext cx="1223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solidFill>
                  <a:schemeClr val="bg1"/>
                </a:solidFill>
                <a:latin typeface="Tahoma" pitchFamily="34" charset="0"/>
              </a:rPr>
              <a:t>MÁLAGA 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2124075" y="5661025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TENERIFE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4284663" y="3068638"/>
            <a:ext cx="431800" cy="431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2362200" y="62484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590800" y="6400800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LAS PALMAS</a:t>
            </a:r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5724525" y="3500438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5435600" y="4365625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5148263" y="48688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5651500" y="4581525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MURCIA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5364163" y="5084763"/>
            <a:ext cx="1079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ALMERÍA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6011863" y="3284538"/>
            <a:ext cx="1079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bg1"/>
                </a:solidFill>
                <a:latin typeface="Tahoma" pitchFamily="34" charset="0"/>
              </a:rPr>
              <a:t>VALENCIA</a:t>
            </a:r>
          </a:p>
        </p:txBody>
      </p:sp>
      <p:sp>
        <p:nvSpPr>
          <p:cNvPr id="50202" name="Oval 26"/>
          <p:cNvSpPr>
            <a:spLocks noChangeArrowheads="1"/>
          </p:cNvSpPr>
          <p:nvPr/>
        </p:nvSpPr>
        <p:spPr bwMode="auto">
          <a:xfrm>
            <a:off x="3563938" y="48688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779838" y="458152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SEVILLA</a:t>
            </a:r>
          </a:p>
        </p:txBody>
      </p:sp>
      <p:sp>
        <p:nvSpPr>
          <p:cNvPr id="50204" name="Oval 28"/>
          <p:cNvSpPr>
            <a:spLocks noChangeArrowheads="1"/>
          </p:cNvSpPr>
          <p:nvPr/>
        </p:nvSpPr>
        <p:spPr bwMode="auto">
          <a:xfrm>
            <a:off x="3581400" y="5410200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928926" y="5286388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 dirty="0">
                <a:solidFill>
                  <a:schemeClr val="bg1"/>
                </a:solidFill>
                <a:latin typeface="Tahoma" pitchFamily="34" charset="0"/>
              </a:rPr>
              <a:t>CÁDIZ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428625" y="285750"/>
            <a:ext cx="8358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FISCALES DELEGADOS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7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85750" y="1785938"/>
            <a:ext cx="4038600" cy="39576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INTERVENCIÓN GENERAL DE LA ADMINISTRACIÓN DEL ESTADO</a:t>
            </a:r>
          </a:p>
          <a:p>
            <a:pPr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Análisis de auditoría</a:t>
            </a:r>
          </a:p>
          <a:p>
            <a:pPr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Control del gasto público</a:t>
            </a:r>
          </a:p>
          <a:p>
            <a:pPr>
              <a:spcBef>
                <a:spcPct val="50000"/>
              </a:spcBef>
            </a:pPr>
            <a:r>
              <a:rPr lang="es-ES" b="1">
                <a:latin typeface="Tahoma" pitchFamily="34" charset="0"/>
              </a:rPr>
              <a:t>Contratación administrativa</a:t>
            </a:r>
          </a:p>
          <a:p>
            <a:pPr>
              <a:spcBef>
                <a:spcPct val="50000"/>
              </a:spcBef>
            </a:pPr>
            <a:endParaRPr lang="es-ES" b="1">
              <a:latin typeface="Tahoma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643438" y="1785938"/>
            <a:ext cx="4191000" cy="39576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AGENCIA ESTATAL DE ADMINISTRACIÓN TRIBUTARIA</a:t>
            </a:r>
          </a:p>
          <a:p>
            <a:pPr>
              <a:spcBef>
                <a:spcPct val="50000"/>
              </a:spcBef>
            </a:pPr>
            <a:endParaRPr lang="es-ES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Información de cuentas</a:t>
            </a:r>
          </a:p>
          <a:p>
            <a:pPr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Control de ingresos públicos</a:t>
            </a:r>
          </a:p>
          <a:p>
            <a:pPr>
              <a:spcBef>
                <a:spcPct val="50000"/>
              </a:spcBef>
            </a:pPr>
            <a:r>
              <a:rPr lang="es-ES" b="1" dirty="0">
                <a:latin typeface="Tahoma" pitchFamily="34" charset="0"/>
              </a:rPr>
              <a:t>Movimientos y operaciones financieras</a:t>
            </a:r>
          </a:p>
          <a:p>
            <a:pPr>
              <a:spcBef>
                <a:spcPct val="50000"/>
              </a:spcBef>
            </a:pPr>
            <a:endParaRPr lang="es-ES" b="1" dirty="0">
              <a:latin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625" y="285750"/>
            <a:ext cx="8358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UNIDADES DE APOYO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4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animBg="1" autoUpdateAnimBg="0"/>
      <p:bldP spid="38918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62273" y="332656"/>
            <a:ext cx="8458201" cy="1671638"/>
            <a:chOff x="591" y="164"/>
            <a:chExt cx="5328" cy="1053"/>
          </a:xfrm>
        </p:grpSpPr>
        <p:pic>
          <p:nvPicPr>
            <p:cNvPr id="1845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7" y="164"/>
              <a:ext cx="5262" cy="8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pic>
        <p:sp>
          <p:nvSpPr>
            <p:cNvPr id="18453" name="Text Box 3"/>
            <p:cNvSpPr txBox="1">
              <a:spLocks noChangeArrowheads="1"/>
            </p:cNvSpPr>
            <p:nvPr/>
          </p:nvSpPr>
          <p:spPr bwMode="auto">
            <a:xfrm>
              <a:off x="591" y="234"/>
              <a:ext cx="5323" cy="9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s-ES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1860550"/>
            <a:ext cx="9146509" cy="4521201"/>
            <a:chOff x="1170" y="1172"/>
            <a:chExt cx="3645" cy="2848"/>
          </a:xfrm>
        </p:grpSpPr>
        <p:sp>
          <p:nvSpPr>
            <p:cNvPr id="18436" name="AutoShape 5"/>
            <p:cNvSpPr>
              <a:spLocks noChangeArrowheads="1"/>
            </p:cNvSpPr>
            <p:nvPr/>
          </p:nvSpPr>
          <p:spPr bwMode="auto">
            <a:xfrm>
              <a:off x="1170" y="1172"/>
              <a:ext cx="3645" cy="2848"/>
            </a:xfrm>
            <a:prstGeom prst="roundRect">
              <a:avLst>
                <a:gd name="adj" fmla="val 3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3000"/>
                </a:lnSpc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s-ES"/>
            </a:p>
          </p:txBody>
        </p:sp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 flipV="1">
              <a:off x="2991" y="1980"/>
              <a:ext cx="1" cy="309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38" name="Oval 7"/>
            <p:cNvSpPr>
              <a:spLocks noChangeArrowheads="1"/>
            </p:cNvSpPr>
            <p:nvPr/>
          </p:nvSpPr>
          <p:spPr bwMode="auto">
            <a:xfrm>
              <a:off x="2671" y="1367"/>
              <a:ext cx="641" cy="614"/>
            </a:xfrm>
            <a:prstGeom prst="ellipse">
              <a:avLst/>
            </a:prstGeom>
            <a:solidFill>
              <a:srgbClr val="696464">
                <a:alpha val="50195"/>
              </a:srgbClr>
            </a:solidFill>
            <a:ln w="57240">
              <a:solidFill>
                <a:srgbClr val="696464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INTERVENCIÓN 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DEL ESTADO</a:t>
              </a:r>
            </a:p>
          </p:txBody>
        </p:sp>
        <p:sp>
          <p:nvSpPr>
            <p:cNvPr id="18439" name="Line 8"/>
            <p:cNvSpPr>
              <a:spLocks noChangeShapeType="1"/>
            </p:cNvSpPr>
            <p:nvPr/>
          </p:nvSpPr>
          <p:spPr bwMode="auto">
            <a:xfrm flipV="1">
              <a:off x="3329" y="2278"/>
              <a:ext cx="250" cy="193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0" name="Oval 9"/>
            <p:cNvSpPr>
              <a:spLocks noChangeArrowheads="1"/>
            </p:cNvSpPr>
            <p:nvPr/>
          </p:nvSpPr>
          <p:spPr bwMode="auto">
            <a:xfrm>
              <a:off x="3423" y="1713"/>
              <a:ext cx="641" cy="614"/>
            </a:xfrm>
            <a:prstGeom prst="ellipse">
              <a:avLst/>
            </a:prstGeom>
            <a:solidFill>
              <a:srgbClr val="CC9900">
                <a:alpha val="50195"/>
              </a:srgbClr>
            </a:solidFill>
            <a:ln w="57240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GUARDIA 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CIVIL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POLICIA 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NACIONAL</a:t>
              </a:r>
            </a:p>
          </p:txBody>
        </p:sp>
        <p:sp>
          <p:nvSpPr>
            <p:cNvPr id="18441" name="Line 10"/>
            <p:cNvSpPr>
              <a:spLocks noChangeShapeType="1"/>
            </p:cNvSpPr>
            <p:nvPr/>
          </p:nvSpPr>
          <p:spPr bwMode="auto">
            <a:xfrm>
              <a:off x="3304" y="2662"/>
              <a:ext cx="7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3" name="Line 12"/>
            <p:cNvSpPr>
              <a:spLocks noChangeShapeType="1"/>
            </p:cNvSpPr>
            <p:nvPr/>
          </p:nvSpPr>
          <p:spPr bwMode="auto">
            <a:xfrm>
              <a:off x="3131" y="2870"/>
              <a:ext cx="138" cy="277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4" name="Oval 13"/>
            <p:cNvSpPr>
              <a:spLocks noChangeArrowheads="1"/>
            </p:cNvSpPr>
            <p:nvPr/>
          </p:nvSpPr>
          <p:spPr bwMode="auto">
            <a:xfrm>
              <a:off x="3089" y="3117"/>
              <a:ext cx="641" cy="614"/>
            </a:xfrm>
            <a:prstGeom prst="ellipse">
              <a:avLst/>
            </a:prstGeom>
            <a:solidFill>
              <a:srgbClr val="D34817">
                <a:alpha val="50195"/>
              </a:srgbClr>
            </a:solidFill>
            <a:ln w="57240">
              <a:solidFill>
                <a:srgbClr val="D34817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TRIBUNAL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 CUENTAS</a:t>
              </a:r>
            </a:p>
          </p:txBody>
        </p:sp>
        <p:sp>
          <p:nvSpPr>
            <p:cNvPr id="18445" name="Line 14"/>
            <p:cNvSpPr>
              <a:spLocks noChangeShapeType="1"/>
            </p:cNvSpPr>
            <p:nvPr/>
          </p:nvSpPr>
          <p:spPr bwMode="auto">
            <a:xfrm flipH="1">
              <a:off x="2712" y="2871"/>
              <a:ext cx="142" cy="27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6" name="Oval 15"/>
            <p:cNvSpPr>
              <a:spLocks noChangeArrowheads="1"/>
            </p:cNvSpPr>
            <p:nvPr/>
          </p:nvSpPr>
          <p:spPr bwMode="auto">
            <a:xfrm>
              <a:off x="2254" y="3117"/>
              <a:ext cx="641" cy="614"/>
            </a:xfrm>
            <a:prstGeom prst="ellipse">
              <a:avLst/>
            </a:prstGeom>
            <a:solidFill>
              <a:srgbClr val="9B2D1F">
                <a:alpha val="50195"/>
              </a:srgbClr>
            </a:solidFill>
            <a:ln w="57240">
              <a:solidFill>
                <a:srgbClr val="9B2D1F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BANCO DE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ESPAÑA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(SEPBLAC)</a:t>
              </a:r>
              <a:r>
                <a:rPr lang="ar-SA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</a:rPr>
                <a:t>‏</a:t>
              </a:r>
              <a:endParaRPr lang="en-GB" sz="1200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47" name="Line 16"/>
            <p:cNvSpPr>
              <a:spLocks noChangeShapeType="1"/>
            </p:cNvSpPr>
            <p:nvPr/>
          </p:nvSpPr>
          <p:spPr bwMode="auto">
            <a:xfrm flipH="1">
              <a:off x="2366" y="2663"/>
              <a:ext cx="314" cy="68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48" name="Oval 17"/>
            <p:cNvSpPr>
              <a:spLocks noChangeArrowheads="1"/>
            </p:cNvSpPr>
            <p:nvPr/>
          </p:nvSpPr>
          <p:spPr bwMode="auto">
            <a:xfrm>
              <a:off x="1735" y="2492"/>
              <a:ext cx="641" cy="614"/>
            </a:xfrm>
            <a:prstGeom prst="ellipse">
              <a:avLst/>
            </a:prstGeom>
            <a:solidFill>
              <a:srgbClr val="696464">
                <a:alpha val="50195"/>
              </a:srgbClr>
            </a:solidFill>
            <a:ln w="57240">
              <a:solidFill>
                <a:srgbClr val="696464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COMISIÓN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NACIONAL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MERCADO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VALORES</a:t>
              </a:r>
            </a:p>
          </p:txBody>
        </p:sp>
        <p:sp>
          <p:nvSpPr>
            <p:cNvPr id="18449" name="Line 18"/>
            <p:cNvSpPr>
              <a:spLocks noChangeShapeType="1"/>
            </p:cNvSpPr>
            <p:nvPr/>
          </p:nvSpPr>
          <p:spPr bwMode="auto">
            <a:xfrm flipH="1" flipV="1">
              <a:off x="2490" y="2211"/>
              <a:ext cx="252" cy="193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8450" name="Oval 19"/>
            <p:cNvSpPr>
              <a:spLocks noChangeArrowheads="1"/>
            </p:cNvSpPr>
            <p:nvPr/>
          </p:nvSpPr>
          <p:spPr bwMode="auto">
            <a:xfrm>
              <a:off x="1920" y="1713"/>
              <a:ext cx="641" cy="614"/>
            </a:xfrm>
            <a:prstGeom prst="ellipse">
              <a:avLst/>
            </a:prstGeom>
            <a:solidFill>
              <a:srgbClr val="CC9900">
                <a:alpha val="50195"/>
              </a:srgbClr>
            </a:solidFill>
            <a:ln w="57240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ADMINISTRACIÓN 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DE HACIENDA</a:t>
              </a:r>
            </a:p>
            <a:p>
              <a:pPr algn="ctr">
                <a:buClr>
                  <a:srgbClr val="FFFFFF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 dirty="0">
                  <a:solidFill>
                    <a:srgbClr val="FFFF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 ADUANAS</a:t>
              </a:r>
            </a:p>
          </p:txBody>
        </p:sp>
        <p:sp>
          <p:nvSpPr>
            <p:cNvPr id="18451" name="Oval 20"/>
            <p:cNvSpPr>
              <a:spLocks noChangeArrowheads="1"/>
            </p:cNvSpPr>
            <p:nvPr/>
          </p:nvSpPr>
          <p:spPr bwMode="auto">
            <a:xfrm>
              <a:off x="2635" y="2229"/>
              <a:ext cx="803" cy="7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buClr>
                  <a:srgbClr val="FF3300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DENUNCIANTES</a:t>
              </a:r>
            </a:p>
            <a:p>
              <a:pPr algn="ctr">
                <a:buClr>
                  <a:srgbClr val="FF3300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Y</a:t>
              </a:r>
            </a:p>
            <a:p>
              <a:pPr algn="ctr">
                <a:buClr>
                  <a:srgbClr val="FF3300"/>
                </a:buClr>
                <a:buSzPct val="100000"/>
                <a:buFont typeface="Book Antiqua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AUXILIARES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429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57188" y="1357313"/>
            <a:ext cx="447198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Delitos contra la Hacienda Pública y la Seguridad Social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Contrabando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Prevaricación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Abuso o uso indebido de información privilegiada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Malversación de caudales públicos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Fraudes y exacciones ilegales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Tráfico de influencias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Cohecho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Negociación prohibida a los funcionarios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857750" y="1357313"/>
            <a:ext cx="3994150" cy="51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Defraudaciones (estafas, apropiaciones indebidas)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Insolvencias punibles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Alteración de precios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Delitos relativos a la propiedad intelectual e industrial, al mercado y a los consumidores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Delitos societarios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Blanqueo de capitales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s-ES" sz="2000" b="1" dirty="0">
                <a:solidFill>
                  <a:srgbClr val="FF0000"/>
                </a:solidFill>
                <a:latin typeface="Tahoma" pitchFamily="34" charset="0"/>
              </a:rPr>
              <a:t>Corrupción internacional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Corrupción privada</a:t>
            </a:r>
          </a:p>
          <a:p>
            <a:pPr>
              <a:spcBef>
                <a:spcPts val="1000"/>
              </a:spcBef>
              <a:buFontTx/>
              <a:buChar char="•"/>
            </a:pPr>
            <a:r>
              <a:rPr lang="es-ES" sz="2000" b="1" dirty="0">
                <a:solidFill>
                  <a:schemeClr val="bg1"/>
                </a:solidFill>
                <a:latin typeface="Tahoma" pitchFamily="34" charset="0"/>
              </a:rPr>
              <a:t> Delitos conexos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71500" y="142875"/>
            <a:ext cx="8001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dist="38100" dir="2700000" algn="tl">
                    <a:schemeClr val="bg1">
                      <a:alpha val="43000"/>
                    </a:schemeClr>
                  </a:outerShdw>
                </a:effectLst>
                <a:latin typeface="Tahoma" pitchFamily="34" charset="0"/>
                <a:cs typeface="Tahoma" pitchFamily="34" charset="0"/>
              </a:rPr>
              <a:t>COMPETENCIA FA -19 EO-</a:t>
            </a:r>
          </a:p>
          <a:p>
            <a:pPr>
              <a:defRPr/>
            </a:pPr>
            <a:endParaRPr lang="es-ES" sz="1200" b="1" dirty="0">
              <a:solidFill>
                <a:srgbClr val="FFFF00"/>
              </a:solidFill>
              <a:effectLst>
                <a:outerShdw dist="38100" dir="2700000" algn="tl">
                  <a:schemeClr val="bg1">
                    <a:alpha val="43000"/>
                  </a:scheme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9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9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9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9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build="p"/>
      <p:bldP spid="39947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625</Words>
  <Application>Microsoft Office PowerPoint</Application>
  <PresentationFormat>Presentación en pantalla (4:3)</PresentationFormat>
  <Paragraphs>218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Calibri</vt:lpstr>
      <vt:lpstr>Tahoma</vt:lpstr>
      <vt:lpstr>Times New Roman</vt:lpstr>
      <vt:lpstr>Verdana</vt:lpstr>
      <vt:lpstr>Wingdings</vt:lpstr>
      <vt:lpstr>Wingdings 2</vt:lpstr>
      <vt:lpstr>Diseño predeterminado</vt:lpstr>
      <vt:lpstr>Presentación de PowerPoint</vt:lpstr>
      <vt:lpstr>Presentación de PowerPoint</vt:lpstr>
      <vt:lpstr>Presentación de PowerPoint</vt:lpstr>
      <vt:lpstr>ASPECTOS GENERALES  FA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Justicia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Fiscalía Anticorrupción</dc:creator>
  <cp:lastModifiedBy>Ana Cuenca Ruiz</cp:lastModifiedBy>
  <cp:revision>204</cp:revision>
  <dcterms:created xsi:type="dcterms:W3CDTF">2005-12-07T12:01:18Z</dcterms:created>
  <dcterms:modified xsi:type="dcterms:W3CDTF">2019-02-22T16:45:43Z</dcterms:modified>
</cp:coreProperties>
</file>